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74" r:id="rId6"/>
    <p:sldMasterId id="2147483677" r:id="rId7"/>
  </p:sldMasterIdLst>
  <p:notesMasterIdLst>
    <p:notesMasterId r:id="rId79"/>
  </p:notesMasterIdLst>
  <p:sldIdLst>
    <p:sldId id="364" r:id="rId8"/>
    <p:sldId id="611" r:id="rId9"/>
    <p:sldId id="269" r:id="rId10"/>
    <p:sldId id="270" r:id="rId11"/>
    <p:sldId id="271" r:id="rId12"/>
    <p:sldId id="272" r:id="rId13"/>
    <p:sldId id="503" r:id="rId14"/>
    <p:sldId id="487" r:id="rId15"/>
    <p:sldId id="505" r:id="rId16"/>
    <p:sldId id="504" r:id="rId17"/>
    <p:sldId id="492" r:id="rId18"/>
    <p:sldId id="449" r:id="rId19"/>
    <p:sldId id="459" r:id="rId20"/>
    <p:sldId id="274" r:id="rId21"/>
    <p:sldId id="277" r:id="rId22"/>
    <p:sldId id="549" r:id="rId23"/>
    <p:sldId id="493" r:id="rId24"/>
    <p:sldId id="494" r:id="rId25"/>
    <p:sldId id="495" r:id="rId26"/>
    <p:sldId id="550" r:id="rId27"/>
    <p:sldId id="552" r:id="rId28"/>
    <p:sldId id="516" r:id="rId29"/>
    <p:sldId id="612" r:id="rId30"/>
    <p:sldId id="515" r:id="rId31"/>
    <p:sldId id="553" r:id="rId32"/>
    <p:sldId id="613" r:id="rId33"/>
    <p:sldId id="289" r:id="rId34"/>
    <p:sldId id="506" r:id="rId35"/>
    <p:sldId id="290" r:id="rId36"/>
    <p:sldId id="287" r:id="rId37"/>
    <p:sldId id="438" r:id="rId38"/>
    <p:sldId id="468" r:id="rId39"/>
    <p:sldId id="614" r:id="rId40"/>
    <p:sldId id="507" r:id="rId41"/>
    <p:sldId id="508" r:id="rId42"/>
    <p:sldId id="509" r:id="rId43"/>
    <p:sldId id="489" r:id="rId44"/>
    <p:sldId id="615" r:id="rId45"/>
    <p:sldId id="482" r:id="rId46"/>
    <p:sldId id="596" r:id="rId47"/>
    <p:sldId id="577" r:id="rId48"/>
    <p:sldId id="574" r:id="rId49"/>
    <p:sldId id="578" r:id="rId50"/>
    <p:sldId id="575" r:id="rId51"/>
    <p:sldId id="581" r:id="rId52"/>
    <p:sldId id="583" r:id="rId53"/>
    <p:sldId id="599" r:id="rId54"/>
    <p:sldId id="628" r:id="rId55"/>
    <p:sldId id="629" r:id="rId56"/>
    <p:sldId id="630" r:id="rId57"/>
    <p:sldId id="631" r:id="rId58"/>
    <p:sldId id="632" r:id="rId59"/>
    <p:sldId id="633" r:id="rId60"/>
    <p:sldId id="636" r:id="rId61"/>
    <p:sldId id="582" r:id="rId62"/>
    <p:sldId id="638" r:id="rId63"/>
    <p:sldId id="637" r:id="rId64"/>
    <p:sldId id="584" r:id="rId65"/>
    <p:sldId id="617" r:id="rId66"/>
    <p:sldId id="618" r:id="rId67"/>
    <p:sldId id="619" r:id="rId68"/>
    <p:sldId id="620" r:id="rId69"/>
    <p:sldId id="621" r:id="rId70"/>
    <p:sldId id="622" r:id="rId71"/>
    <p:sldId id="626" r:id="rId72"/>
    <p:sldId id="623" r:id="rId73"/>
    <p:sldId id="625" r:id="rId74"/>
    <p:sldId id="634" r:id="rId75"/>
    <p:sldId id="635" r:id="rId76"/>
    <p:sldId id="627" r:id="rId77"/>
    <p:sldId id="448" r:id="rId7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52" autoAdjust="0"/>
    <p:restoredTop sz="91606" autoAdjust="0"/>
  </p:normalViewPr>
  <p:slideViewPr>
    <p:cSldViewPr snapToGrid="0" snapToObjects="1" showGuides="1">
      <p:cViewPr varScale="1">
        <p:scale>
          <a:sx n="66" d="100"/>
          <a:sy n="66" d="100"/>
        </p:scale>
        <p:origin x="1156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6" y="304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DDFC9-E8A4-734F-81A1-71C7584F1860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637D3-8515-C349-AD96-C4EFD2EAE4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77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683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FANTASMA: in un angolo, che stanno zitti, non mangiano e non bevono tentano di scomparire per non essere visti (difesa estrema)</a:t>
            </a:r>
          </a:p>
          <a:p>
            <a:r>
              <a:rPr lang="it-IT" dirty="0"/>
              <a:t>SOPRA LE RIGHE: c di attacco, aggressivi (altra forma di difesa) ma NON OPPOSITIVI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775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Lavoro su paure: far esprimere a tutti i b le loro paure. Es paura del buio</a:t>
            </a:r>
            <a:r>
              <a:rPr lang="it-IT" baseline="0" dirty="0"/>
              <a:t> accendo la luce, paura del cane cambio strada, paura di parlare non parlo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68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Disturbi della comunicazione </a:t>
            </a:r>
            <a:r>
              <a:rPr lang="it-IT" altLang="it-IT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In questi casi l</a:t>
            </a:r>
            <a:r>
              <a:rPr lang="ja-JP" altLang="it-IT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’</a:t>
            </a:r>
            <a:r>
              <a:rPr lang="it-IT" altLang="ja-JP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alterazione del linguaggio non è ristretta a una situazione sociale specifica.</a:t>
            </a:r>
          </a:p>
          <a:p>
            <a:r>
              <a:rPr lang="it-IT" altLang="it-IT" dirty="0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Disturbi del </a:t>
            </a:r>
            <a:r>
              <a:rPr lang="it-IT" altLang="it-IT" dirty="0" err="1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neurosviluppo</a:t>
            </a:r>
            <a:r>
              <a:rPr lang="it-IT" altLang="it-IT" dirty="0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, schizofrenia e altri disturbi psicotici</a:t>
            </a:r>
            <a:r>
              <a:rPr lang="it-IT" altLang="it-IT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. Il MS dovrebbe essere</a:t>
            </a:r>
          </a:p>
          <a:p>
            <a:r>
              <a:rPr lang="it-IT" altLang="it-IT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 diagnosticato solo se il bambino ha già acquisito la capacità di parlare in alcune </a:t>
            </a:r>
          </a:p>
          <a:p>
            <a:r>
              <a:rPr lang="it-IT" altLang="it-IT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situazioni sociali</a:t>
            </a:r>
          </a:p>
          <a:p>
            <a:r>
              <a:rPr lang="it-IT" altLang="it-IT" dirty="0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Disturbo d</a:t>
            </a:r>
            <a:r>
              <a:rPr lang="ja-JP" altLang="it-IT" dirty="0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’</a:t>
            </a:r>
            <a:r>
              <a:rPr lang="it-IT" altLang="ja-JP" dirty="0">
                <a:solidFill>
                  <a:srgbClr val="FF0000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ansia sociale (fobia sociale) </a:t>
            </a:r>
            <a:r>
              <a:rPr lang="it-IT" altLang="ja-JP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possono essere associati al MS. In questo caso si </a:t>
            </a:r>
          </a:p>
          <a:p>
            <a:r>
              <a:rPr lang="it-IT" altLang="it-IT" dirty="0">
                <a:solidFill>
                  <a:srgbClr val="03495C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rPr>
              <a:t>Possono porre entrambe le diagnosi</a:t>
            </a:r>
            <a:endParaRPr lang="it-IT" altLang="it-IT" dirty="0">
              <a:solidFill>
                <a:srgbClr val="FF0000"/>
              </a:solidFill>
              <a:latin typeface="Constantia" panose="02030602050306030303" pitchFamily="18" charset="0"/>
              <a:ea typeface="ＭＳ Ｐゴシック" panose="020B0600070205080204" pitchFamily="34" charset="-128"/>
            </a:endParaRPr>
          </a:p>
          <a:p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7E1FF3-AB32-4D36-AB69-AE14B5BF7B3E}" type="slidenum">
              <a:rPr lang="it-IT" altLang="it-IT"/>
              <a:pPr eaLnBrk="1" hangingPunct="1"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90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/>
              <a:t>Le caratteristiche cliniche che si possono rilevare nei bambini e adolescenti con MS sono</a:t>
            </a:r>
          </a:p>
          <a:p>
            <a:pPr eaLnBrk="1" hangingPunct="1"/>
            <a:r>
              <a:rPr lang="it-IT" altLang="it-IT"/>
              <a:t>Povertà espressiva sia quando i bambini disegnano sia quando adolescenti e preadolescenti devono scrivere di se nei temi. Per cui abbiamo disegni prevalentamente stilizzati e in bianco e nero e temi di 4 righe.</a:t>
            </a:r>
          </a:p>
          <a:p>
            <a:pPr eaLnBrk="1" hangingPunct="1"/>
            <a:r>
              <a:rPr lang="it-IT" altLang="it-IT"/>
              <a:t>Per quel che concerne la calligrafia i quaderni sono caratterizzati da una notevole varietà, ci sono giornate in cui i bambini scrivono bene e altre in cui sono meno sereni in cui le pagine sembrano scritte da bambini diversi</a:t>
            </a:r>
          </a:p>
          <a:p>
            <a:pPr eaLnBrk="1" hangingPunct="1"/>
            <a:r>
              <a:rPr lang="it-IT" altLang="it-IT"/>
              <a:t>Per quanto concerne la produzione grafica i disegni sono stilizzati oppure mano a mano che si avanza nella terapia i disegni diventano a colori ma con occhi e orecchie particolarmente pronunciati, cosa che da l’idea della necessità di controllare l’ambiente circostante</a:t>
            </a:r>
          </a:p>
        </p:txBody>
      </p:sp>
    </p:spTree>
    <p:extLst>
      <p:ext uri="{BB962C8B-B14F-4D97-AF65-F5344CB8AC3E}">
        <p14:creationId xmlns:p14="http://schemas.microsoft.com/office/powerpoint/2010/main" val="149621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739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4337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sintomo è la</a:t>
            </a:r>
            <a:r>
              <a:rPr lang="it-IT" baseline="0" dirty="0"/>
              <a:t> strategia migliore che il bambino trova per gestire una situazione che genera sofferenza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64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Talvolta è possibile notare sintomi esternalizzanti (irritabilità comportamento coercitivo) in forma blanda ma anche queste sono</a:t>
            </a:r>
            <a:r>
              <a:rPr lang="it-IT" baseline="0" dirty="0"/>
              <a:t> da intendersi come </a:t>
            </a:r>
            <a:r>
              <a:rPr lang="it-IT" dirty="0"/>
              <a:t>strategie di regolazione dell’interazione sociale</a:t>
            </a:r>
            <a:r>
              <a:rPr lang="it-IT" baseline="0" dirty="0"/>
              <a:t> per fronteggiare il profondo disagio che provano nel corso di queste interazione. Usano aggressività come difesa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863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0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637D3-8515-C349-AD96-C4EFD2EAE4E0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32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3D3AD-0391-4141-A6FC-F9E9D8A8D7A3}" type="slidenum">
              <a:rPr lang="it-IT">
                <a:solidFill>
                  <a:srgbClr val="FFFF00"/>
                </a:solidFill>
              </a:rPr>
              <a:pPr/>
              <a:t>‹N›</a:t>
            </a:fld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2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57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077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B17B1E-C6B7-144F-9A0E-F88D6FF7822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02/05/2022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02/05/2022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8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13764-6D3B-DE49-AC25-CFF66461A512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3B19E-6CBB-BF4A-A4BC-F7E63FE3AC4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0E8B6-5B38-8243-B924-598CE2D33A2C}" type="datetimeFigureOut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02/05/2022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3570-B2B0-0642-8091-46D4FB4F67FA}" type="slidenum">
              <a:rPr lang="it-IT" smtClean="0">
                <a:solidFill>
                  <a:srgbClr val="FFFFFF">
                    <a:tint val="75000"/>
                  </a:srgbClr>
                </a:solidFill>
              </a:rPr>
              <a:pPr/>
              <a:t>‹N›</a:t>
            </a:fld>
            <a:endParaRPr lang="it-IT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E6CEA37-6ED1-EA44-950B-51D69061F760}" type="slidenum">
              <a:rPr lang="it-IT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49000" contrast="-56000"/>
                    </a14:imgEffect>
                  </a14:imgLayer>
                </a14:imgProps>
              </a:ext>
            </a:extLst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13764-6D3B-DE49-AC25-CFF66461A5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02/05/2022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3B19E-6CBB-BF4A-A4BC-F7E63FE3AC46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2.png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51.png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48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oleObject" Target="../embeddings/oleObject14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217089"/>
            <a:ext cx="8673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MUTISMO SELETTIVO</a:t>
            </a:r>
          </a:p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CONOSCERE, RICONOSCERE, AFFRONTARE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48721" y="5734208"/>
            <a:ext cx="4343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Dott.ssa Federica Trivelli –Psicoterapeuta – Studio </a:t>
            </a:r>
            <a:r>
              <a:rPr lang="it-IT" dirty="0" err="1"/>
              <a:t>S.m.a.i.l</a:t>
            </a:r>
            <a:endParaRPr lang="it-IT" dirty="0"/>
          </a:p>
          <a:p>
            <a:pPr algn="ctr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" y="259633"/>
            <a:ext cx="4873445" cy="11485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31" y="259635"/>
            <a:ext cx="3644091" cy="1148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contenuto 2"/>
          <p:cNvSpPr>
            <a:spLocks noGrp="1"/>
          </p:cNvSpPr>
          <p:nvPr>
            <p:ph idx="1"/>
          </p:nvPr>
        </p:nvSpPr>
        <p:spPr>
          <a:xfrm>
            <a:off x="179614" y="1113843"/>
            <a:ext cx="8752115" cy="2428105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Selezione interlocutori più o meno elevata</a:t>
            </a:r>
          </a:p>
          <a:p>
            <a:pPr eaLnBrk="1" hangingPunct="1"/>
            <a:r>
              <a:rPr lang="it-IT" altLang="it-IT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Presenza di ansia sociale</a:t>
            </a:r>
          </a:p>
          <a:p>
            <a:pPr eaLnBrk="1" hangingPunct="1"/>
            <a:r>
              <a:rPr lang="it-IT" altLang="it-IT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Difficoltà scolastiche</a:t>
            </a:r>
          </a:p>
          <a:p>
            <a:pPr eaLnBrk="1" hangingPunct="1"/>
            <a:r>
              <a:rPr lang="it-IT" altLang="it-IT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Utilizzo della comunicazione non verbale</a:t>
            </a:r>
            <a:r>
              <a:rPr lang="it-IT" altLang="it-IT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l’</a:t>
            </a:r>
            <a:r>
              <a:rPr lang="it-IT" altLang="ja-JP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intento comunicativo è conservato</a:t>
            </a:r>
            <a:r>
              <a:rPr lang="it-IT" altLang="ja-JP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desiderosi di partecipare ad incontri sociali quando non è richiesto il linguaggio</a:t>
            </a:r>
            <a:endParaRPr lang="it-IT" altLang="it-IT" sz="24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196" name="CasellaDiTesto 4"/>
          <p:cNvSpPr txBox="1">
            <a:spLocks noChangeArrowheads="1"/>
          </p:cNvSpPr>
          <p:nvPr/>
        </p:nvSpPr>
        <p:spPr bwMode="auto">
          <a:xfrm>
            <a:off x="468313" y="4951639"/>
            <a:ext cx="30228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Eccessiva timidezza,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Imbarazzo sociale,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Isolamento sociale e ritiro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Negativismo</a:t>
            </a:r>
          </a:p>
        </p:txBody>
      </p:sp>
      <p:sp>
        <p:nvSpPr>
          <p:cNvPr id="8197" name="CasellaDiTesto 5"/>
          <p:cNvSpPr txBox="1">
            <a:spLocks noChangeArrowheads="1"/>
          </p:cNvSpPr>
          <p:nvPr/>
        </p:nvSpPr>
        <p:spPr bwMode="auto">
          <a:xfrm>
            <a:off x="4357688" y="4974319"/>
            <a:ext cx="47967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Tratti compulsivi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collera o comportamenti 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lievemente oppositivi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Generalmente normali abilità linguistiche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latin typeface="Constantia" pitchFamily="18" charset="0"/>
                <a:ea typeface="ＭＳ Ｐゴシック" charset="-128"/>
              </a:rPr>
              <a:t>Occasionali disturbi della comunicazione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79752" y="3996523"/>
            <a:ext cx="44591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srgbClr val="C00000"/>
                </a:solidFill>
                <a:latin typeface="+mn-lt"/>
                <a:ea typeface="+mn-ea"/>
              </a:rPr>
              <a:t>CARATTERISTICHE ASSOCIATE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16529" y="214471"/>
            <a:ext cx="67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CARATTETISTICHE SPECIFCHE</a:t>
            </a:r>
          </a:p>
        </p:txBody>
      </p:sp>
    </p:spTree>
    <p:extLst>
      <p:ext uri="{BB962C8B-B14F-4D97-AF65-F5344CB8AC3E}">
        <p14:creationId xmlns:p14="http://schemas.microsoft.com/office/powerpoint/2010/main" val="414255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CARATTERISTICHE COLLEGATE A CULTURA E GENERE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23284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it-IT" dirty="0">
                <a:solidFill>
                  <a:schemeClr val="bg1"/>
                </a:solidFill>
              </a:rPr>
              <a:t>	</a:t>
            </a:r>
          </a:p>
          <a:p>
            <a:pPr lvl="1">
              <a:buNone/>
            </a:pPr>
            <a:r>
              <a:rPr lang="en-US" dirty="0">
                <a:solidFill>
                  <a:srgbClr val="002060"/>
                </a:solidFill>
              </a:rPr>
              <a:t>Il </a:t>
            </a:r>
            <a:r>
              <a:rPr lang="en-US" dirty="0" err="1">
                <a:solidFill>
                  <a:srgbClr val="002060"/>
                </a:solidFill>
              </a:rPr>
              <a:t>Mutismo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selettivo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è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leggermente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più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comune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nelle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femmine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nei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maschi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" b="6407"/>
          <a:stretch/>
        </p:blipFill>
        <p:spPr>
          <a:xfrm>
            <a:off x="2890157" y="3169654"/>
            <a:ext cx="3200400" cy="31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CARATTERISTICHE COLLEGATE A CULTURA E GENERE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3284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it-IT" dirty="0">
                <a:solidFill>
                  <a:schemeClr val="bg1"/>
                </a:solidFill>
              </a:rPr>
              <a:t>	</a:t>
            </a:r>
          </a:p>
          <a:p>
            <a:pPr lvl="1">
              <a:buNone/>
            </a:pPr>
            <a:r>
              <a:rPr lang="en-US" dirty="0">
                <a:solidFill>
                  <a:srgbClr val="002060"/>
                </a:solidFill>
              </a:rPr>
              <a:t>Il </a:t>
            </a:r>
            <a:r>
              <a:rPr lang="en-US" dirty="0" err="1">
                <a:solidFill>
                  <a:srgbClr val="002060"/>
                </a:solidFill>
              </a:rPr>
              <a:t>Mutismo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selettivo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è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più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comune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nei</a:t>
            </a:r>
            <a:r>
              <a:rPr lang="en-US" dirty="0">
                <a:solidFill>
                  <a:srgbClr val="002060"/>
                </a:solidFill>
              </a:rPr>
              <a:t> bambini </a:t>
            </a:r>
            <a:r>
              <a:rPr lang="en-US" dirty="0" err="1">
                <a:solidFill>
                  <a:srgbClr val="002060"/>
                </a:solidFill>
              </a:rPr>
              <a:t>bilingue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Immagine 4" descr="bambinibilingue-590x4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90" y="3267112"/>
            <a:ext cx="4079773" cy="30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8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500745"/>
          </a:xfrm>
        </p:spPr>
        <p:txBody>
          <a:bodyPr/>
          <a:lstStyle/>
          <a:p>
            <a:pPr algn="just"/>
            <a:r>
              <a:rPr lang="it-IT" dirty="0">
                <a:solidFill>
                  <a:srgbClr val="002060"/>
                </a:solidFill>
              </a:rPr>
              <a:t>Spesso situazione di isolamento</a:t>
            </a:r>
          </a:p>
          <a:p>
            <a:pPr algn="just"/>
            <a:r>
              <a:rPr lang="it-IT" dirty="0">
                <a:solidFill>
                  <a:srgbClr val="002060"/>
                </a:solidFill>
              </a:rPr>
              <a:t>possibile universo relazionale esclusivo</a:t>
            </a:r>
          </a:p>
          <a:p>
            <a:pPr algn="just"/>
            <a:r>
              <a:rPr lang="it-IT" dirty="0">
                <a:solidFill>
                  <a:srgbClr val="002060"/>
                </a:solidFill>
              </a:rPr>
              <a:t>Temono di non parlare bene entrambe le lingue (avere accenti particolari)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77" y="4362482"/>
            <a:ext cx="2014537" cy="22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9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>
                <a:solidFill>
                  <a:schemeClr val="bg1"/>
                </a:solidFill>
              </a:rPr>
              <a:t>ICD - 10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pPr>
              <a:buClr>
                <a:schemeClr val="bg1"/>
              </a:buClr>
              <a:buNone/>
            </a:pPr>
            <a:r>
              <a:rPr lang="en-US" dirty="0">
                <a:solidFill>
                  <a:srgbClr val="002060"/>
                </a:solidFill>
              </a:rPr>
              <a:t>	L’ICD-10 </a:t>
            </a:r>
            <a:r>
              <a:rPr lang="en-US" dirty="0" err="1">
                <a:solidFill>
                  <a:srgbClr val="002060"/>
                </a:solidFill>
              </a:rPr>
              <a:t>inserisce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Mutismo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Selettivo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err="1">
                <a:solidFill>
                  <a:srgbClr val="002060"/>
                </a:solidFill>
              </a:rPr>
              <a:t>mantenendo</a:t>
            </a:r>
            <a:r>
              <a:rPr lang="en-US" dirty="0">
                <a:solidFill>
                  <a:srgbClr val="002060"/>
                </a:solidFill>
              </a:rPr>
              <a:t> la </a:t>
            </a:r>
            <a:r>
              <a:rPr lang="en-US" dirty="0" err="1">
                <a:solidFill>
                  <a:srgbClr val="002060"/>
                </a:solidFill>
              </a:rPr>
              <a:t>dicitura</a:t>
            </a:r>
            <a:r>
              <a:rPr lang="en-US" dirty="0">
                <a:solidFill>
                  <a:srgbClr val="002060"/>
                </a:solidFill>
              </a:rPr>
              <a:t> “</a:t>
            </a:r>
            <a:r>
              <a:rPr lang="en-US" dirty="0" err="1">
                <a:solidFill>
                  <a:srgbClr val="002060"/>
                </a:solidFill>
              </a:rPr>
              <a:t>Mutismo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Elettivo</a:t>
            </a:r>
            <a:r>
              <a:rPr lang="en-US" dirty="0">
                <a:solidFill>
                  <a:srgbClr val="002060"/>
                </a:solidFill>
              </a:rPr>
              <a:t>”) </a:t>
            </a:r>
            <a:r>
              <a:rPr lang="en-US" dirty="0" err="1">
                <a:solidFill>
                  <a:srgbClr val="002060"/>
                </a:solidFill>
              </a:rPr>
              <a:t>tra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disturbi</a:t>
            </a:r>
            <a:r>
              <a:rPr lang="en-US" dirty="0">
                <a:solidFill>
                  <a:srgbClr val="002060"/>
                </a:solidFill>
              </a:rPr>
              <a:t> del </a:t>
            </a:r>
            <a:r>
              <a:rPr lang="en-US" b="1" dirty="0" err="1">
                <a:solidFill>
                  <a:srgbClr val="002060"/>
                </a:solidFill>
              </a:rPr>
              <a:t>funzionamento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sociale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con </a:t>
            </a:r>
            <a:r>
              <a:rPr lang="en-US" dirty="0" err="1">
                <a:solidFill>
                  <a:srgbClr val="002060"/>
                </a:solidFill>
              </a:rPr>
              <a:t>esordio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specifico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dell’infanzia</a:t>
            </a:r>
            <a:r>
              <a:rPr lang="en-US" dirty="0">
                <a:solidFill>
                  <a:srgbClr val="002060"/>
                </a:solidFill>
              </a:rPr>
              <a:t> e </a:t>
            </a:r>
            <a:r>
              <a:rPr lang="en-US" dirty="0" err="1">
                <a:solidFill>
                  <a:srgbClr val="002060"/>
                </a:solidFill>
              </a:rPr>
              <a:t>dell’adolescenza</a:t>
            </a:r>
            <a:r>
              <a:rPr lang="en-US" dirty="0">
                <a:solidFill>
                  <a:srgbClr val="002060"/>
                </a:solidFill>
              </a:rPr>
              <a:t> (F94.0)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76250"/>
            <a:ext cx="4608512" cy="5949950"/>
          </a:xfrm>
          <a:noFill/>
        </p:spPr>
      </p:pic>
      <p:sp>
        <p:nvSpPr>
          <p:cNvPr id="9" name="CasellaDiTesto 8"/>
          <p:cNvSpPr txBox="1"/>
          <p:nvPr/>
        </p:nvSpPr>
        <p:spPr>
          <a:xfrm>
            <a:off x="5292725" y="2060575"/>
            <a:ext cx="3382963" cy="224631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+mj-lt"/>
              </a:rPr>
              <a:t>Inserito all’interno della categoria</a:t>
            </a:r>
          </a:p>
          <a:p>
            <a:r>
              <a:rPr lang="it-IT" sz="2800" dirty="0">
                <a:solidFill>
                  <a:srgbClr val="FF0000"/>
                </a:solidFill>
                <a:latin typeface="Century Gothic" charset="0"/>
              </a:rPr>
              <a:t> </a:t>
            </a:r>
          </a:p>
          <a:p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DISTURBI D’ANSIA</a:t>
            </a:r>
          </a:p>
          <a:p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rPr>
              <a:t>F94.0 (313.23)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4180" y="2460113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7200" dirty="0">
                <a:solidFill>
                  <a:srgbClr val="C00000"/>
                </a:solidFill>
              </a:rPr>
              <a:t> </a:t>
            </a:r>
            <a:r>
              <a:rPr lang="it-IT" sz="12800" dirty="0">
                <a:solidFill>
                  <a:srgbClr val="C00000"/>
                </a:solidFill>
              </a:rPr>
              <a:t>L’ANSIA</a:t>
            </a:r>
            <a:endParaRPr lang="it-IT" sz="7200" dirty="0">
              <a:solidFill>
                <a:srgbClr val="C0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502725"/>
            <a:ext cx="9040761" cy="1500187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/>
              <a:t>	</a:t>
            </a:r>
            <a:r>
              <a:rPr lang="it-IT" sz="4400" dirty="0">
                <a:solidFill>
                  <a:schemeClr val="tx2"/>
                </a:solidFill>
              </a:rPr>
              <a:t>QUINDI ALLA BASE DEL</a:t>
            </a:r>
          </a:p>
          <a:p>
            <a:pPr algn="ctr"/>
            <a:r>
              <a:rPr lang="it-IT" sz="4400" dirty="0">
                <a:solidFill>
                  <a:schemeClr val="tx2"/>
                </a:solidFill>
              </a:rPr>
              <a:t>MUTISMO SELETTIVO C’E’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36" y="4976811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994" y="947492"/>
            <a:ext cx="81306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just"/>
            <a:r>
              <a:rPr lang="it-IT" sz="3200" dirty="0">
                <a:solidFill>
                  <a:srgbClr val="002060"/>
                </a:solidFill>
              </a:rPr>
              <a:t>Condizione di generale attivazione delle risorse fisiche e mentali del soggetto.</a:t>
            </a:r>
          </a:p>
          <a:p>
            <a:pPr marL="273050" indent="-273050" algn="just"/>
            <a:endParaRPr lang="it-IT" sz="3200" dirty="0">
              <a:solidFill>
                <a:srgbClr val="080808"/>
              </a:solidFill>
            </a:endParaRPr>
          </a:p>
          <a:p>
            <a:pPr marL="273050" indent="-273050" algn="just"/>
            <a:r>
              <a:rPr lang="it-IT" sz="3200" dirty="0">
                <a:solidFill>
                  <a:srgbClr val="080808"/>
                </a:solidFill>
              </a:rPr>
              <a:t>Entro certi limiti l’ansia produce un effetto di </a:t>
            </a:r>
            <a:r>
              <a:rPr lang="it-IT" sz="3200" b="1" dirty="0">
                <a:solidFill>
                  <a:srgbClr val="080808"/>
                </a:solidFill>
              </a:rPr>
              <a:t>ottimizzazione delle prestazioni </a:t>
            </a:r>
          </a:p>
          <a:p>
            <a:pPr marL="273050" indent="-273050" algn="just"/>
            <a:endParaRPr lang="it-IT" sz="3200" b="1" dirty="0">
              <a:solidFill>
                <a:srgbClr val="080808"/>
              </a:solidFill>
            </a:endParaRPr>
          </a:p>
          <a:p>
            <a:pPr marL="273050" indent="-273050" algn="just"/>
            <a:r>
              <a:rPr lang="it-IT" sz="3200" dirty="0">
                <a:solidFill>
                  <a:srgbClr val="080808"/>
                </a:solidFill>
              </a:rPr>
              <a:t>Se i limiti vengono superati </a:t>
            </a:r>
            <a:r>
              <a:rPr lang="it-IT" sz="3200" b="1" dirty="0">
                <a:solidFill>
                  <a:srgbClr val="080808"/>
                </a:solidFill>
              </a:rPr>
              <a:t>compromette l’efficienza funzionale</a:t>
            </a:r>
            <a:r>
              <a:rPr lang="it-IT" sz="3200" dirty="0">
                <a:solidFill>
                  <a:srgbClr val="080808"/>
                </a:solidFill>
              </a:rPr>
              <a:t> del soggetto</a:t>
            </a:r>
          </a:p>
          <a:p>
            <a:pPr marL="273050" indent="-273050"/>
            <a:r>
              <a:rPr lang="it-IT" sz="3200" dirty="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493428" y="178051"/>
            <a:ext cx="1470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Ansia</a:t>
            </a:r>
            <a:endParaRPr lang="it-IT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ansia-depression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08" y="4924024"/>
            <a:ext cx="2375984" cy="17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880" y="496355"/>
            <a:ext cx="8699863" cy="966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200" dirty="0"/>
              <a:t>L’organismo reagisce in modo differente rispetto a stimoli di varia natura = </a:t>
            </a:r>
            <a:r>
              <a:rPr lang="it-IT" sz="2200" b="1" dirty="0">
                <a:solidFill>
                  <a:srgbClr val="FF0000"/>
                </a:solidFill>
              </a:rPr>
              <a:t>STATO DI ATTIVAZIONE</a:t>
            </a:r>
          </a:p>
          <a:p>
            <a:pPr marL="0" indent="0">
              <a:buNone/>
            </a:pPr>
            <a:endParaRPr lang="it-IT" sz="800" dirty="0">
              <a:solidFill>
                <a:schemeClr val="bg1"/>
              </a:solidFill>
            </a:endParaRPr>
          </a:p>
          <a:p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4" y="1792553"/>
            <a:ext cx="7875362" cy="43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63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31520" y="304859"/>
            <a:ext cx="78769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200" dirty="0">
                <a:solidFill>
                  <a:srgbClr val="002060"/>
                </a:solidFill>
              </a:rPr>
              <a:t>Davanti a situazioni che provocano ansia, paura ci sarà una situazione di </a:t>
            </a:r>
            <a:r>
              <a:rPr lang="it-IT" sz="2200" b="1" dirty="0" err="1">
                <a:solidFill>
                  <a:srgbClr val="002060"/>
                </a:solidFill>
              </a:rPr>
              <a:t>iper</a:t>
            </a:r>
            <a:r>
              <a:rPr lang="it-IT" sz="2200" b="1" dirty="0">
                <a:solidFill>
                  <a:srgbClr val="002060"/>
                </a:solidFill>
              </a:rPr>
              <a:t>-attivazione</a:t>
            </a:r>
            <a:r>
              <a:rPr lang="it-IT" sz="2200" dirty="0">
                <a:solidFill>
                  <a:srgbClr val="002060"/>
                </a:solidFill>
              </a:rPr>
              <a:t> che produrrà una </a:t>
            </a:r>
            <a:r>
              <a:rPr lang="it-IT" sz="2200" b="1" dirty="0">
                <a:solidFill>
                  <a:srgbClr val="002060"/>
                </a:solidFill>
              </a:rPr>
              <a:t>momentanea impossibilità di ricorrere all’utilizzo delle funzioni cognitive superiori </a:t>
            </a:r>
            <a:r>
              <a:rPr lang="it-IT" sz="2200" dirty="0">
                <a:solidFill>
                  <a:srgbClr val="002060"/>
                </a:solidFill>
              </a:rPr>
              <a:t>(pensiero, linguaggio ecc..) che può arrivare sino al </a:t>
            </a:r>
            <a:r>
              <a:rPr lang="it-IT" sz="2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freeze</a:t>
            </a:r>
            <a:r>
              <a:rPr lang="it-IT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ipertonico</a:t>
            </a:r>
            <a:r>
              <a:rPr lang="it-IT" sz="2200" dirty="0">
                <a:solidFill>
                  <a:srgbClr val="C00000"/>
                </a:solidFill>
              </a:rPr>
              <a:t> </a:t>
            </a:r>
            <a:r>
              <a:rPr lang="it-IT" sz="2200" dirty="0">
                <a:solidFill>
                  <a:srgbClr val="002060"/>
                </a:solidFill>
              </a:rPr>
              <a:t>ovvero </a:t>
            </a:r>
            <a:r>
              <a:rPr lang="it-IT" sz="2200" u="sng" dirty="0">
                <a:solidFill>
                  <a:srgbClr val="002060"/>
                </a:solidFill>
              </a:rPr>
              <a:t>completo blocco, irrigidimento muscolare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5" y="2561999"/>
            <a:ext cx="7815749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0" y="1118359"/>
            <a:ext cx="9144000" cy="405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defTabSz="914400">
              <a:lnSpc>
                <a:spcPct val="320000"/>
              </a:lnSpc>
              <a:defRPr/>
            </a:pPr>
            <a:r>
              <a:rPr lang="it-IT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MUTISMO SELETTIVO:</a:t>
            </a:r>
          </a:p>
          <a:p>
            <a:pPr defTabSz="914400">
              <a:lnSpc>
                <a:spcPct val="320000"/>
              </a:lnSpc>
              <a:defRPr/>
            </a:pPr>
            <a:r>
              <a:rPr lang="it-IT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DI COSA STIAMO PARLANDO?</a:t>
            </a:r>
          </a:p>
        </p:txBody>
      </p:sp>
    </p:spTree>
    <p:extLst>
      <p:ext uri="{BB962C8B-B14F-4D97-AF65-F5344CB8AC3E}">
        <p14:creationId xmlns:p14="http://schemas.microsoft.com/office/powerpoint/2010/main" val="3499370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927" y="290945"/>
            <a:ext cx="8465128" cy="612370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it-IT" altLang="it-IT" sz="750" i="1" dirty="0">
              <a:solidFill>
                <a:srgbClr val="FF9933"/>
              </a:solidFill>
            </a:endParaRPr>
          </a:p>
          <a:p>
            <a:pPr algn="ctr">
              <a:lnSpc>
                <a:spcPct val="110000"/>
              </a:lnSpc>
              <a:buFontTx/>
              <a:buNone/>
            </a:pPr>
            <a:r>
              <a:rPr lang="it-IT" altLang="it-IT" sz="1500" dirty="0">
                <a:solidFill>
                  <a:schemeClr val="hlink"/>
                </a:solidFill>
              </a:rPr>
              <a:t>Quando un bambino deve affrontare situazioni sociali nuove o insolite, può sperimentare un’attivazione neurovegetativa molto intensa (paura - ansia). Questa situazione innesca un processo emotivo-cognitivo che lo porta a sentire un intenso </a:t>
            </a:r>
            <a:r>
              <a:rPr lang="it-IT" altLang="it-IT" sz="1500" b="1" dirty="0">
                <a:solidFill>
                  <a:schemeClr val="hlink"/>
                </a:solidFill>
              </a:rPr>
              <a:t>disagio</a:t>
            </a:r>
            <a:r>
              <a:rPr lang="it-IT" altLang="it-IT" sz="1800" i="1" dirty="0">
                <a:solidFill>
                  <a:srgbClr val="FF9933"/>
                </a:solidFill>
              </a:rPr>
              <a:t>.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it-IT" altLang="it-IT" sz="1800" i="1" dirty="0">
              <a:solidFill>
                <a:srgbClr val="FF9933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it-IT" altLang="it-IT" sz="675" i="1" dirty="0">
              <a:solidFill>
                <a:srgbClr val="FF9933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it-IT" altLang="it-IT" sz="1500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40" y="1373129"/>
            <a:ext cx="4507524" cy="33806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72001" y="694112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06582" y="4857513"/>
            <a:ext cx="3596680" cy="134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2000" dirty="0">
                <a:solidFill>
                  <a:srgbClr val="002060"/>
                </a:solidFill>
              </a:rPr>
              <a:t>Reazione comportamentale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2000" dirty="0">
                <a:solidFill>
                  <a:srgbClr val="002060"/>
                </a:solidFill>
              </a:rPr>
              <a:t> = </a:t>
            </a:r>
            <a:r>
              <a:rPr lang="it-IT" altLang="it-IT" sz="2000" u="sng" dirty="0">
                <a:solidFill>
                  <a:srgbClr val="002060"/>
                </a:solidFill>
              </a:rPr>
              <a:t>ritiro fisico e verbale.</a:t>
            </a:r>
            <a:r>
              <a:rPr lang="it-IT" altLang="it-IT" sz="2000" dirty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it-IT" altLang="it-IT" sz="1050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L’inibizione aiuta il bambino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difendersi dalle sue paure.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36880" y="4881159"/>
            <a:ext cx="29541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relazione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Dell’ambiente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sé stesso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Perfezionismo  </a:t>
            </a:r>
            <a:endParaRPr lang="it-IT" sz="1600" dirty="0">
              <a:solidFill>
                <a:schemeClr val="tx2"/>
              </a:solidFill>
            </a:endParaRPr>
          </a:p>
        </p:txBody>
      </p:sp>
      <p:sp>
        <p:nvSpPr>
          <p:cNvPr id="9" name="Callout con frecce a sinistra/destra 8"/>
          <p:cNvSpPr/>
          <p:nvPr/>
        </p:nvSpPr>
        <p:spPr>
          <a:xfrm>
            <a:off x="3969328" y="4569688"/>
            <a:ext cx="1111828" cy="1015358"/>
          </a:xfrm>
          <a:prstGeom prst="leftRightArrowCallout">
            <a:avLst/>
          </a:prstGeom>
          <a:gradFill>
            <a:gsLst>
              <a:gs pos="33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95913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5536622" y="833232"/>
            <a:ext cx="3607378" cy="441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endParaRPr lang="it-IT" altLang="it-IT" sz="2400" dirty="0">
              <a:solidFill>
                <a:srgbClr val="FF6600"/>
              </a:solidFill>
              <a:latin typeface="+mn-lt"/>
            </a:endParaRPr>
          </a:p>
          <a:p>
            <a:pPr marL="6350" indent="0">
              <a:lnSpc>
                <a:spcPct val="90000"/>
              </a:lnSpc>
              <a:spcBef>
                <a:spcPts val="600"/>
              </a:spcBef>
              <a:buClr>
                <a:srgbClr val="92D050"/>
              </a:buClr>
            </a:pPr>
            <a:r>
              <a:rPr lang="it-IT" altLang="it-IT" sz="2400" b="1" u="sng" dirty="0">
                <a:solidFill>
                  <a:srgbClr val="002060"/>
                </a:solidFill>
                <a:latin typeface="+mn-lt"/>
              </a:rPr>
              <a:t>Vulnerabilità</a:t>
            </a:r>
            <a:r>
              <a:rPr lang="it-IT" altLang="it-IT" sz="2400" dirty="0">
                <a:solidFill>
                  <a:srgbClr val="002060"/>
                </a:solidFill>
                <a:latin typeface="+mn-lt"/>
              </a:rPr>
              <a:t>: il bambino nelle situazioni sociali esterne alla famiglia vive un’attivazione costante di </a:t>
            </a:r>
            <a:r>
              <a:rPr lang="it-IT" altLang="it-IT" sz="2400" b="1" dirty="0">
                <a:solidFill>
                  <a:srgbClr val="002060"/>
                </a:solidFill>
                <a:latin typeface="+mn-lt"/>
              </a:rPr>
              <a:t>disagio</a:t>
            </a:r>
            <a:r>
              <a:rPr lang="it-IT" altLang="it-IT" sz="2400" dirty="0">
                <a:solidFill>
                  <a:srgbClr val="002060"/>
                </a:solidFill>
                <a:latin typeface="+mn-lt"/>
              </a:rPr>
              <a:t>, sentendosi </a:t>
            </a:r>
            <a:r>
              <a:rPr lang="it-IT" altLang="it-IT" sz="2400" b="1" dirty="0">
                <a:solidFill>
                  <a:srgbClr val="002060"/>
                </a:solidFill>
                <a:latin typeface="+mn-lt"/>
              </a:rPr>
              <a:t>minacciato</a:t>
            </a:r>
            <a:r>
              <a:rPr lang="it-IT" altLang="it-IT" sz="24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6350" indent="0" algn="ctr">
              <a:lnSpc>
                <a:spcPct val="90000"/>
              </a:lnSpc>
              <a:spcBef>
                <a:spcPts val="600"/>
              </a:spcBef>
              <a:buClrTx/>
            </a:pPr>
            <a:endParaRPr lang="it-IT" altLang="it-IT" sz="2400" dirty="0">
              <a:solidFill>
                <a:srgbClr val="002060"/>
              </a:solidFill>
              <a:latin typeface="+mn-lt"/>
            </a:endParaRPr>
          </a:p>
          <a:p>
            <a:pPr marL="6350" indent="0">
              <a:lnSpc>
                <a:spcPct val="90000"/>
              </a:lnSpc>
              <a:spcBef>
                <a:spcPts val="600"/>
              </a:spcBef>
              <a:buClr>
                <a:srgbClr val="92D050"/>
              </a:buClr>
            </a:pPr>
            <a:r>
              <a:rPr lang="it-IT" altLang="it-IT" sz="2400" b="1" u="sng" dirty="0">
                <a:solidFill>
                  <a:srgbClr val="002060"/>
                </a:solidFill>
                <a:latin typeface="+mn-lt"/>
              </a:rPr>
              <a:t>Inadeguatezza</a:t>
            </a:r>
            <a:r>
              <a:rPr lang="it-IT" altLang="it-IT" sz="2400" dirty="0">
                <a:solidFill>
                  <a:srgbClr val="002060"/>
                </a:solidFill>
                <a:latin typeface="+mn-lt"/>
              </a:rPr>
              <a:t>: il bambino si vive come incompetente.</a:t>
            </a:r>
          </a:p>
          <a:p>
            <a:pPr marL="6350" indent="0">
              <a:lnSpc>
                <a:spcPct val="90000"/>
              </a:lnSpc>
              <a:spcBef>
                <a:spcPts val="600"/>
              </a:spcBef>
              <a:buClrTx/>
            </a:pPr>
            <a:endParaRPr lang="it-IT" altLang="it-IT" sz="2400" dirty="0">
              <a:solidFill>
                <a:srgbClr val="002060"/>
              </a:solidFill>
              <a:latin typeface="+mn-lt"/>
            </a:endParaRPr>
          </a:p>
          <a:p>
            <a:pPr marL="6350" indent="0">
              <a:lnSpc>
                <a:spcPct val="90000"/>
              </a:lnSpc>
              <a:spcBef>
                <a:spcPts val="600"/>
              </a:spcBef>
              <a:buClr>
                <a:srgbClr val="92D050"/>
              </a:buClr>
            </a:pPr>
            <a:r>
              <a:rPr lang="it-IT" altLang="it-IT" sz="2400" b="1" u="sng" dirty="0">
                <a:solidFill>
                  <a:srgbClr val="002060"/>
                </a:solidFill>
                <a:latin typeface="+mn-lt"/>
              </a:rPr>
              <a:t>PAURA del giudizio altrui</a:t>
            </a:r>
          </a:p>
          <a:p>
            <a:pPr marL="6350" indent="0">
              <a:lnSpc>
                <a:spcPct val="90000"/>
              </a:lnSpc>
              <a:spcBef>
                <a:spcPts val="600"/>
              </a:spcBef>
              <a:buClrTx/>
            </a:pPr>
            <a:endParaRPr lang="it-IT" altLang="it-IT" sz="24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rgbClr val="3366FF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" y="1737903"/>
            <a:ext cx="5359945" cy="474862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28600" y="145862"/>
            <a:ext cx="4572000" cy="9576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r>
              <a:rPr lang="it-IT" altLang="it-IT" sz="2800" i="1" dirty="0"/>
              <a:t>Fattori cognitivi e affettivi</a:t>
            </a:r>
            <a:r>
              <a:rPr lang="it-IT" altLang="it-IT" sz="2800" dirty="0"/>
              <a:t> 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SENSAZIONE DI: </a:t>
            </a:r>
          </a:p>
        </p:txBody>
      </p:sp>
      <p:sp>
        <p:nvSpPr>
          <p:cNvPr id="4" name="Ovale 3"/>
          <p:cNvSpPr/>
          <p:nvPr/>
        </p:nvSpPr>
        <p:spPr>
          <a:xfrm>
            <a:off x="67139" y="2357438"/>
            <a:ext cx="2276011" cy="1900237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27680" y="5930325"/>
            <a:ext cx="2825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ANSIA = PAURA</a:t>
            </a:r>
          </a:p>
        </p:txBody>
      </p:sp>
    </p:spTree>
    <p:extLst>
      <p:ext uri="{BB962C8B-B14F-4D97-AF65-F5344CB8AC3E}">
        <p14:creationId xmlns:p14="http://schemas.microsoft.com/office/powerpoint/2010/main" val="2376948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69521" y="326572"/>
            <a:ext cx="6890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PAURA </a:t>
            </a:r>
          </a:p>
          <a:p>
            <a:pPr algn="ctr"/>
            <a:r>
              <a:rPr lang="it-IT" sz="3600" b="1" dirty="0"/>
              <a:t>«</a:t>
            </a:r>
            <a:r>
              <a:rPr lang="it-IT" sz="2800" b="1" dirty="0"/>
              <a:t>qualcosa o qualcuno sta per farti del male»</a:t>
            </a:r>
            <a:endParaRPr lang="it-IT" sz="36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61257" y="2196551"/>
            <a:ext cx="87684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2060"/>
                </a:solidFill>
              </a:rPr>
              <a:t>Emozione primaria, campanello d’allarme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Segnala i pericoli e fornisce motivazione necessaria </a:t>
            </a:r>
          </a:p>
          <a:p>
            <a:pPr algn="just"/>
            <a:r>
              <a:rPr lang="it-IT" sz="2400" b="1" dirty="0">
                <a:solidFill>
                  <a:srgbClr val="002060"/>
                </a:solidFill>
              </a:rPr>
              <a:t>all’attivazione dell’organismo </a:t>
            </a:r>
            <a:r>
              <a:rPr lang="it-IT" sz="2400" dirty="0">
                <a:solidFill>
                  <a:srgbClr val="002060"/>
                </a:solidFill>
              </a:rPr>
              <a:t>aumentando velocità di reazione e attenzione.</a:t>
            </a:r>
          </a:p>
          <a:p>
            <a:pPr algn="just"/>
            <a:endParaRPr lang="it-IT" sz="2400" dirty="0">
              <a:solidFill>
                <a:srgbClr val="002060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it-IT" sz="2400" b="1" dirty="0">
                <a:solidFill>
                  <a:srgbClr val="002060"/>
                </a:solidFill>
              </a:rPr>
              <a:t>Più estesa è </a:t>
            </a:r>
            <a:r>
              <a:rPr lang="it-IT" sz="2400" dirty="0">
                <a:solidFill>
                  <a:srgbClr val="002060"/>
                </a:solidFill>
              </a:rPr>
              <a:t>la situazione che provoca </a:t>
            </a:r>
            <a:r>
              <a:rPr lang="it-IT" sz="2400" b="1" dirty="0">
                <a:solidFill>
                  <a:srgbClr val="002060"/>
                </a:solidFill>
              </a:rPr>
              <a:t>paura</a:t>
            </a:r>
            <a:r>
              <a:rPr lang="it-IT" sz="2400" dirty="0">
                <a:solidFill>
                  <a:srgbClr val="002060"/>
                </a:solidFill>
              </a:rPr>
              <a:t>, più sembrerà minacciosa al soggetto e più </a:t>
            </a:r>
            <a:r>
              <a:rPr lang="it-IT" sz="2400" b="1" dirty="0">
                <a:solidFill>
                  <a:srgbClr val="002060"/>
                </a:solidFill>
              </a:rPr>
              <a:t>violente</a:t>
            </a:r>
            <a:r>
              <a:rPr lang="it-IT" sz="2400" dirty="0">
                <a:solidFill>
                  <a:srgbClr val="002060"/>
                </a:solidFill>
              </a:rPr>
              <a:t> saranno le reazioni fisiologiche provate.</a:t>
            </a:r>
          </a:p>
          <a:p>
            <a:pPr algn="just">
              <a:spcAft>
                <a:spcPts val="1200"/>
              </a:spcAft>
            </a:pPr>
            <a:r>
              <a:rPr lang="it-IT" sz="2400" dirty="0">
                <a:solidFill>
                  <a:srgbClr val="002060"/>
                </a:solidFill>
              </a:rPr>
              <a:t>Questo sistema psico-fisico migliora la 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capacità di lottare</a:t>
            </a:r>
            <a:r>
              <a:rPr lang="it-IT" sz="2400" dirty="0">
                <a:solidFill>
                  <a:srgbClr val="002060"/>
                </a:solidFill>
              </a:rPr>
              <a:t>, oppure di </a:t>
            </a:r>
            <a:r>
              <a:rPr lang="it-IT" sz="2400" b="1" dirty="0">
                <a:solidFill>
                  <a:srgbClr val="002060"/>
                </a:solidFill>
              </a:rPr>
              <a:t>fuggire e di immobilizzarsi (</a:t>
            </a:r>
            <a:r>
              <a:rPr lang="it-IT" sz="2400" b="1" dirty="0" err="1">
                <a:solidFill>
                  <a:srgbClr val="002060"/>
                </a:solidFill>
              </a:rPr>
              <a:t>freezing</a:t>
            </a:r>
            <a:r>
              <a:rPr lang="it-IT" sz="2400" b="1" dirty="0">
                <a:solidFill>
                  <a:srgbClr val="002060"/>
                </a:solidFill>
              </a:rPr>
              <a:t>)</a:t>
            </a:r>
            <a:endParaRPr 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52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1257" y="277585"/>
            <a:ext cx="8474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I </a:t>
            </a:r>
            <a:r>
              <a:rPr lang="it-IT" sz="2400" b="1" dirty="0">
                <a:solidFill>
                  <a:srgbClr val="002060"/>
                </a:solidFill>
              </a:rPr>
              <a:t>bambini</a:t>
            </a:r>
            <a:r>
              <a:rPr lang="it-IT" sz="2400" dirty="0">
                <a:solidFill>
                  <a:srgbClr val="002060"/>
                </a:solidFill>
              </a:rPr>
              <a:t>, quando sono assaliti dalla </a:t>
            </a:r>
            <a:r>
              <a:rPr lang="it-IT" sz="2400" b="1" dirty="0">
                <a:solidFill>
                  <a:srgbClr val="002060"/>
                </a:solidFill>
              </a:rPr>
              <a:t>paura</a:t>
            </a:r>
            <a:r>
              <a:rPr lang="it-IT" sz="2400" dirty="0">
                <a:solidFill>
                  <a:srgbClr val="002060"/>
                </a:solidFill>
              </a:rPr>
              <a:t> sono preoccupati più che della fonte di paura, dalla </a:t>
            </a:r>
            <a:r>
              <a:rPr lang="it-IT" sz="2400" b="1" dirty="0">
                <a:solidFill>
                  <a:srgbClr val="002060"/>
                </a:solidFill>
              </a:rPr>
              <a:t>lontananza / vicinanza dei genitori</a:t>
            </a:r>
            <a:r>
              <a:rPr lang="it-IT" sz="2400" dirty="0">
                <a:solidFill>
                  <a:srgbClr val="002060"/>
                </a:solidFill>
              </a:rPr>
              <a:t>, in particolare della madre (attivazione SMI attaccamento e M.O.I.).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1257" y="1754913"/>
            <a:ext cx="82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In età prescolare la </a:t>
            </a:r>
            <a:r>
              <a:rPr lang="it-IT" sz="2400" b="1" dirty="0">
                <a:solidFill>
                  <a:srgbClr val="002060"/>
                </a:solidFill>
              </a:rPr>
              <a:t>paura</a:t>
            </a:r>
            <a:r>
              <a:rPr lang="it-IT" sz="2400" dirty="0">
                <a:solidFill>
                  <a:srgbClr val="002060"/>
                </a:solidFill>
              </a:rPr>
              <a:t> maggiore è quella del distacco dal genitore e dell’abbandono legata </a:t>
            </a:r>
            <a:r>
              <a:rPr lang="it-IT" sz="2400" b="1" dirty="0">
                <a:solidFill>
                  <a:srgbClr val="002060"/>
                </a:solidFill>
              </a:rPr>
              <a:t>all’inizio della vita scolastica </a:t>
            </a:r>
            <a:r>
              <a:rPr lang="it-IT" sz="2400" dirty="0">
                <a:solidFill>
                  <a:srgbClr val="002060"/>
                </a:solidFill>
              </a:rPr>
              <a:t>in comunità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75558" y="4894232"/>
            <a:ext cx="83602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PER I BAMBINI CON MS LA PAURA CONTESTO DIPENDENTE E’: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FF0000"/>
                </a:solidFill>
              </a:rPr>
              <a:t>Costante non va incontro ad adattamento e abituazione</a:t>
            </a: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FF0000"/>
                </a:solidFill>
              </a:rPr>
              <a:t>Va al di la del controllo volontario</a:t>
            </a:r>
          </a:p>
          <a:p>
            <a:pPr marL="285750" indent="-285750">
              <a:buFontTx/>
              <a:buChar char="-"/>
            </a:pPr>
            <a:r>
              <a:rPr lang="it-IT" sz="2000" dirty="0">
                <a:solidFill>
                  <a:srgbClr val="FF0000"/>
                </a:solidFill>
              </a:rPr>
              <a:t>Porta il bambino all’</a:t>
            </a:r>
            <a:r>
              <a:rPr lang="it-IT" sz="2000" dirty="0" err="1">
                <a:solidFill>
                  <a:srgbClr val="FF0000"/>
                </a:solidFill>
              </a:rPr>
              <a:t>evitamento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94" y="3028665"/>
            <a:ext cx="2499996" cy="15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5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85057"/>
            <a:ext cx="7772400" cy="1143000"/>
          </a:xfrm>
        </p:spPr>
        <p:txBody>
          <a:bodyPr rIns="132080">
            <a:normAutofit/>
          </a:bodyPr>
          <a:lstStyle/>
          <a:p>
            <a:pPr eaLnBrk="1" hangingPunct="1"/>
            <a:r>
              <a:rPr lang="en-US" altLang="it-IT" sz="4000" dirty="0" err="1"/>
              <a:t>Paura</a:t>
            </a:r>
            <a:r>
              <a:rPr lang="en-US" altLang="it-IT" sz="4000" dirty="0"/>
              <a:t> &amp; </a:t>
            </a:r>
            <a:r>
              <a:rPr lang="en-US" altLang="it-IT" sz="4000" dirty="0" err="1"/>
              <a:t>Evitamento</a:t>
            </a:r>
            <a:r>
              <a:rPr lang="en-US" altLang="it-IT" sz="4000" dirty="0"/>
              <a:t> 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5230586"/>
          </a:xfrm>
        </p:spPr>
        <p:txBody>
          <a:bodyPr rIns="132080">
            <a:normAutofit lnSpcReduction="10000"/>
          </a:bodyPr>
          <a:lstStyle/>
          <a:p>
            <a:pPr marL="0" indent="0" eaLnBrk="1" hangingPunct="1"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altLang="it-IT" sz="2800" dirty="0">
                <a:solidFill>
                  <a:srgbClr val="002060"/>
                </a:solidFill>
              </a:rPr>
              <a:t>Il solo </a:t>
            </a:r>
            <a:r>
              <a:rPr lang="en-US" altLang="it-IT" sz="2800" dirty="0" err="1">
                <a:solidFill>
                  <a:srgbClr val="002060"/>
                </a:solidFill>
              </a:rPr>
              <a:t>pensare</a:t>
            </a:r>
            <a:r>
              <a:rPr lang="en-US" altLang="it-IT" sz="2800" dirty="0">
                <a:solidFill>
                  <a:srgbClr val="002060"/>
                </a:solidFill>
              </a:rPr>
              <a:t> ad </a:t>
            </a:r>
            <a:r>
              <a:rPr lang="en-US" altLang="it-IT" sz="2800" dirty="0" err="1">
                <a:solidFill>
                  <a:srgbClr val="002060"/>
                </a:solidFill>
              </a:rPr>
              <a:t>una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situazione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che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crea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ansia</a:t>
            </a:r>
            <a:r>
              <a:rPr lang="en-US" altLang="it-IT" sz="2800" dirty="0">
                <a:solidFill>
                  <a:srgbClr val="002060"/>
                </a:solidFill>
              </a:rPr>
              <a:t> produce </a:t>
            </a:r>
            <a:r>
              <a:rPr lang="en-US" altLang="it-IT" sz="2800" dirty="0" err="1">
                <a:solidFill>
                  <a:srgbClr val="002060"/>
                </a:solidFill>
              </a:rPr>
              <a:t>esso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stesso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paura</a:t>
            </a:r>
            <a:r>
              <a:rPr lang="en-US" altLang="it-IT" sz="2800" dirty="0">
                <a:solidFill>
                  <a:srgbClr val="002060"/>
                </a:solidFill>
              </a:rPr>
              <a:t> e a volte ne produce </a:t>
            </a:r>
            <a:r>
              <a:rPr lang="en-US" altLang="it-IT" sz="2800" dirty="0" err="1">
                <a:solidFill>
                  <a:srgbClr val="002060"/>
                </a:solidFill>
              </a:rPr>
              <a:t>più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dell’evento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stesso</a:t>
            </a:r>
            <a:r>
              <a:rPr lang="en-US" altLang="it-IT" sz="2800" dirty="0">
                <a:solidFill>
                  <a:srgbClr val="002060"/>
                </a:solidFill>
              </a:rPr>
              <a:t> (</a:t>
            </a:r>
            <a:r>
              <a:rPr lang="en-US" altLang="it-IT" sz="2800" b="1" dirty="0" err="1">
                <a:solidFill>
                  <a:srgbClr val="002060"/>
                </a:solidFill>
              </a:rPr>
              <a:t>paura</a:t>
            </a:r>
            <a:r>
              <a:rPr lang="en-US" altLang="it-IT" sz="2800" b="1" dirty="0">
                <a:solidFill>
                  <a:srgbClr val="002060"/>
                </a:solidFill>
              </a:rPr>
              <a:t> di </a:t>
            </a:r>
            <a:r>
              <a:rPr lang="en-US" altLang="it-IT" sz="2800" b="1" dirty="0" err="1">
                <a:solidFill>
                  <a:srgbClr val="002060"/>
                </a:solidFill>
              </a:rPr>
              <a:t>provre</a:t>
            </a:r>
            <a:r>
              <a:rPr lang="en-US" altLang="it-IT" sz="2800" b="1" dirty="0">
                <a:solidFill>
                  <a:srgbClr val="002060"/>
                </a:solidFill>
              </a:rPr>
              <a:t> </a:t>
            </a:r>
            <a:r>
              <a:rPr lang="en-US" altLang="it-IT" sz="2800" b="1" dirty="0" err="1">
                <a:solidFill>
                  <a:srgbClr val="002060"/>
                </a:solidFill>
              </a:rPr>
              <a:t>paura</a:t>
            </a:r>
            <a:r>
              <a:rPr lang="en-US" altLang="it-IT" sz="2800" dirty="0">
                <a:solidFill>
                  <a:srgbClr val="002060"/>
                </a:solidFill>
              </a:rPr>
              <a:t>). </a:t>
            </a:r>
          </a:p>
          <a:p>
            <a:pPr marL="0" indent="0" eaLnBrk="1" hangingPunct="1">
              <a:spcBef>
                <a:spcPts val="500"/>
              </a:spcBef>
              <a:buClr>
                <a:srgbClr val="000000"/>
              </a:buClr>
              <a:buNone/>
            </a:pPr>
            <a:endParaRPr lang="en-US" altLang="it-IT" sz="2800" dirty="0">
              <a:solidFill>
                <a:srgbClr val="002060"/>
              </a:solidFill>
            </a:endParaRPr>
          </a:p>
          <a:p>
            <a:pPr marL="0" indent="0" eaLnBrk="1" hangingPunct="1">
              <a:spcBef>
                <a:spcPts val="500"/>
              </a:spcBef>
              <a:buClr>
                <a:srgbClr val="000000"/>
              </a:buClr>
              <a:buNone/>
            </a:pPr>
            <a:endParaRPr lang="en-US" altLang="it-IT" sz="2800" dirty="0">
              <a:solidFill>
                <a:srgbClr val="002060"/>
              </a:solidFill>
            </a:endParaRPr>
          </a:p>
          <a:p>
            <a:pPr marL="0" indent="0" eaLnBrk="1" hangingPunct="1">
              <a:spcBef>
                <a:spcPts val="500"/>
              </a:spcBef>
              <a:buClr>
                <a:srgbClr val="000000"/>
              </a:buClr>
              <a:buNone/>
            </a:pPr>
            <a:endParaRPr lang="en-US" altLang="it-IT" sz="2800" dirty="0">
              <a:solidFill>
                <a:srgbClr val="002060"/>
              </a:solidFill>
            </a:endParaRPr>
          </a:p>
          <a:p>
            <a:pPr marL="0" indent="0" eaLnBrk="1" hangingPunct="1">
              <a:spcBef>
                <a:spcPts val="500"/>
              </a:spcBef>
              <a:buClr>
                <a:srgbClr val="000000"/>
              </a:buClr>
              <a:buNone/>
            </a:pPr>
            <a:endParaRPr lang="en-US" altLang="it-IT" sz="2800" dirty="0">
              <a:solidFill>
                <a:srgbClr val="002060"/>
              </a:solidFill>
            </a:endParaRPr>
          </a:p>
          <a:p>
            <a:pPr marL="0" indent="0" eaLnBrk="1" hangingPunct="1">
              <a:spcBef>
                <a:spcPts val="500"/>
              </a:spcBef>
              <a:buClr>
                <a:srgbClr val="000000"/>
              </a:buClr>
              <a:buNone/>
            </a:pPr>
            <a:endParaRPr lang="en-US" altLang="it-IT" sz="2800" dirty="0">
              <a:solidFill>
                <a:srgbClr val="002060"/>
              </a:solidFill>
            </a:endParaRPr>
          </a:p>
          <a:p>
            <a:pPr marL="0" indent="0" algn="ctr" eaLnBrk="1" hangingPunct="1"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altLang="it-IT" sz="2800" b="1" dirty="0" err="1">
                <a:solidFill>
                  <a:srgbClr val="002060"/>
                </a:solidFill>
              </a:rPr>
              <a:t>L’evitamento</a:t>
            </a:r>
            <a:r>
              <a:rPr lang="en-US" altLang="it-IT" sz="2800" dirty="0">
                <a:solidFill>
                  <a:srgbClr val="002060"/>
                </a:solidFill>
              </a:rPr>
              <a:t> fa </a:t>
            </a:r>
            <a:r>
              <a:rPr lang="en-US" altLang="it-IT" sz="2800" b="1" dirty="0" err="1">
                <a:solidFill>
                  <a:srgbClr val="002060"/>
                </a:solidFill>
              </a:rPr>
              <a:t>diminuire</a:t>
            </a:r>
            <a:r>
              <a:rPr lang="en-US" altLang="it-IT" sz="2800" b="1" dirty="0">
                <a:solidFill>
                  <a:srgbClr val="002060"/>
                </a:solidFill>
              </a:rPr>
              <a:t> </a:t>
            </a:r>
            <a:r>
              <a:rPr lang="en-US" altLang="it-IT" sz="2800" b="1" dirty="0" err="1">
                <a:solidFill>
                  <a:srgbClr val="002060"/>
                </a:solidFill>
              </a:rPr>
              <a:t>l’ansia</a:t>
            </a:r>
            <a:r>
              <a:rPr lang="en-US" altLang="it-IT" sz="2800" b="1" dirty="0">
                <a:solidFill>
                  <a:srgbClr val="002060"/>
                </a:solidFill>
              </a:rPr>
              <a:t> </a:t>
            </a:r>
            <a:r>
              <a:rPr lang="en-US" altLang="it-IT" sz="2800" dirty="0">
                <a:solidFill>
                  <a:srgbClr val="002060"/>
                </a:solidFill>
              </a:rPr>
              <a:t>ma </a:t>
            </a:r>
            <a:r>
              <a:rPr lang="en-US" altLang="it-IT" sz="2800" b="1" dirty="0" err="1">
                <a:solidFill>
                  <a:srgbClr val="002060"/>
                </a:solidFill>
              </a:rPr>
              <a:t>rinforza</a:t>
            </a:r>
            <a:r>
              <a:rPr lang="en-US" altLang="it-IT" sz="2800" b="1" dirty="0">
                <a:solidFill>
                  <a:srgbClr val="002060"/>
                </a:solidFill>
              </a:rPr>
              <a:t> la </a:t>
            </a:r>
            <a:r>
              <a:rPr lang="en-US" altLang="it-IT" sz="2800" b="1" dirty="0" err="1">
                <a:solidFill>
                  <a:srgbClr val="002060"/>
                </a:solidFill>
              </a:rPr>
              <a:t>paura</a:t>
            </a:r>
            <a:r>
              <a:rPr lang="en-US" altLang="it-IT" sz="2800" dirty="0">
                <a:solidFill>
                  <a:srgbClr val="002060"/>
                </a:solidFill>
              </a:rPr>
              <a:t>. Il </a:t>
            </a:r>
            <a:r>
              <a:rPr lang="en-US" altLang="it-IT" sz="2800" dirty="0" err="1">
                <a:solidFill>
                  <a:srgbClr val="002060"/>
                </a:solidFill>
              </a:rPr>
              <a:t>sollievo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conseguente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all’aver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evitato</a:t>
            </a:r>
            <a:r>
              <a:rPr lang="en-US" altLang="it-IT" sz="2800" dirty="0">
                <a:solidFill>
                  <a:srgbClr val="002060"/>
                </a:solidFill>
              </a:rPr>
              <a:t> la </a:t>
            </a:r>
            <a:r>
              <a:rPr lang="en-US" altLang="it-IT" sz="2800" dirty="0" err="1">
                <a:solidFill>
                  <a:srgbClr val="002060"/>
                </a:solidFill>
              </a:rPr>
              <a:t>situazione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suggerisce</a:t>
            </a:r>
            <a:r>
              <a:rPr lang="en-US" altLang="it-IT" sz="2800" dirty="0">
                <a:solidFill>
                  <a:srgbClr val="002060"/>
                </a:solidFill>
              </a:rPr>
              <a:t> al </a:t>
            </a:r>
            <a:r>
              <a:rPr lang="en-US" altLang="it-IT" sz="2800" dirty="0" err="1">
                <a:solidFill>
                  <a:srgbClr val="002060"/>
                </a:solidFill>
              </a:rPr>
              <a:t>cervello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che</a:t>
            </a:r>
            <a:r>
              <a:rPr lang="en-US" altLang="it-IT" sz="2800" dirty="0">
                <a:solidFill>
                  <a:srgbClr val="002060"/>
                </a:solidFill>
              </a:rPr>
              <a:t> la </a:t>
            </a:r>
            <a:r>
              <a:rPr lang="en-US" altLang="it-IT" sz="2800" dirty="0" err="1">
                <a:solidFill>
                  <a:srgbClr val="002060"/>
                </a:solidFill>
              </a:rPr>
              <a:t>situazione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evitata</a:t>
            </a:r>
            <a:r>
              <a:rPr lang="en-US" altLang="it-IT" sz="2800" dirty="0">
                <a:solidFill>
                  <a:srgbClr val="002060"/>
                </a:solidFill>
              </a:rPr>
              <a:t> è </a:t>
            </a:r>
            <a:r>
              <a:rPr lang="en-US" altLang="it-IT" sz="2800" dirty="0" err="1">
                <a:solidFill>
                  <a:srgbClr val="002060"/>
                </a:solidFill>
              </a:rPr>
              <a:t>veramente</a:t>
            </a:r>
            <a:r>
              <a:rPr lang="en-US" altLang="it-IT" sz="2800" dirty="0">
                <a:solidFill>
                  <a:srgbClr val="002060"/>
                </a:solidFill>
              </a:rPr>
              <a:t> </a:t>
            </a:r>
            <a:r>
              <a:rPr lang="en-US" altLang="it-IT" sz="2800" dirty="0" err="1">
                <a:solidFill>
                  <a:srgbClr val="002060"/>
                </a:solidFill>
              </a:rPr>
              <a:t>pericolosa</a:t>
            </a:r>
            <a:r>
              <a:rPr lang="en-US" altLang="it-IT" sz="28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36" y="3004457"/>
            <a:ext cx="2214778" cy="15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5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2271253" y="2085707"/>
            <a:ext cx="2440855" cy="9541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51669" y="-83138"/>
            <a:ext cx="356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-95866" y="1537641"/>
            <a:ext cx="1504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Ridotte capacità autoriflessive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5524" y="416359"/>
            <a:ext cx="159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Vergogna</a:t>
            </a:r>
          </a:p>
          <a:p>
            <a:pPr algn="ctr"/>
            <a:r>
              <a:rPr lang="it-IT" dirty="0"/>
              <a:t>no centro attenzione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36774" y="250525"/>
            <a:ext cx="2536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Paura di fare (tutti mi guardano sbaglierò)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09018" y="154825"/>
            <a:ext cx="15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metavergogna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293076" y="1251593"/>
            <a:ext cx="143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inaiutabilità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293076" y="5132439"/>
            <a:ext cx="171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inadeguatezza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969408" y="5739429"/>
            <a:ext cx="218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Senso di fallimento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955458" y="6150077"/>
            <a:ext cx="7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ansia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540282" y="1847094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TEORIA DELLA MENTE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316793" y="1903985"/>
            <a:ext cx="240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CREDENZE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96812" y="3675420"/>
            <a:ext cx="263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EMOZIONI</a:t>
            </a:r>
          </a:p>
        </p:txBody>
      </p:sp>
    </p:spTree>
    <p:extLst>
      <p:ext uri="{BB962C8B-B14F-4D97-AF65-F5344CB8AC3E}">
        <p14:creationId xmlns:p14="http://schemas.microsoft.com/office/powerpoint/2010/main" val="70867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0" y="1"/>
            <a:ext cx="9144000" cy="660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639763" indent="-266700"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998538"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9763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lvl="1">
              <a:spcBef>
                <a:spcPts val="50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chemeClr val="accent2"/>
                </a:solidFill>
                <a:latin typeface="+mj-lt"/>
              </a:rPr>
              <a:t>	</a:t>
            </a:r>
            <a:endParaRPr lang="it-IT" altLang="it-IT" dirty="0">
              <a:solidFill>
                <a:srgbClr val="3366FF"/>
              </a:solidFill>
              <a:latin typeface="+mj-lt"/>
            </a:endParaRPr>
          </a:p>
          <a:p>
            <a:pPr lvl="1" algn="ctr">
              <a:spcBef>
                <a:spcPts val="500"/>
              </a:spcBef>
              <a:buClrTx/>
              <a:buFontTx/>
              <a:buNone/>
            </a:pPr>
            <a:r>
              <a:rPr lang="it-IT" altLang="it-IT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lvl="1" algn="ctr">
              <a:spcBef>
                <a:spcPts val="500"/>
              </a:spcBef>
              <a:buClrTx/>
              <a:buFontTx/>
              <a:buNone/>
            </a:pPr>
            <a:endParaRPr lang="it-IT" altLang="it-IT" sz="3000" dirty="0">
              <a:solidFill>
                <a:srgbClr val="000000"/>
              </a:solidFill>
              <a:latin typeface="+mj-lt"/>
            </a:endParaRPr>
          </a:p>
          <a:p>
            <a:pPr lvl="1" algn="ctr">
              <a:spcBef>
                <a:spcPts val="500"/>
              </a:spcBef>
              <a:buClrTx/>
              <a:buFontTx/>
              <a:buNone/>
            </a:pPr>
            <a:endParaRPr lang="it-IT" altLang="it-IT" sz="3000" dirty="0">
              <a:solidFill>
                <a:srgbClr val="000000"/>
              </a:solidFill>
              <a:latin typeface="+mj-lt"/>
            </a:endParaRPr>
          </a:p>
          <a:p>
            <a:pPr lvl="1" algn="ctr">
              <a:spcBef>
                <a:spcPts val="500"/>
              </a:spcBef>
              <a:buClrTx/>
              <a:buFontTx/>
              <a:buNone/>
            </a:pPr>
            <a:endParaRPr lang="it-IT" altLang="it-IT" sz="3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1" y="177801"/>
            <a:ext cx="3893183" cy="29863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08200" y="3517900"/>
            <a:ext cx="5245100" cy="168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54684" y="1670958"/>
            <a:ext cx="3168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MEMORIA SELETTIVA PER I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PROPRI ERRORI E FALLIMENTI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1527628"/>
            <a:ext cx="4508226" cy="45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986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382"/>
            <a:ext cx="8229600" cy="4525963"/>
          </a:xfrm>
        </p:spPr>
        <p:txBody>
          <a:bodyPr/>
          <a:lstStyle/>
          <a:p>
            <a:pPr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pPr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Non è </a:t>
            </a:r>
            <a:r>
              <a:rPr lang="en-US" dirty="0" err="1">
                <a:solidFill>
                  <a:schemeClr val="bg1"/>
                </a:solidFill>
              </a:rPr>
              <a:t>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parlare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ansia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mutismo</a:t>
            </a:r>
            <a:r>
              <a:rPr lang="en-US" dirty="0">
                <a:solidFill>
                  <a:schemeClr val="bg1"/>
                </a:solidFill>
              </a:rPr>
              <a:t> è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soluzione</a:t>
            </a:r>
            <a:r>
              <a:rPr lang="en-US" dirty="0">
                <a:solidFill>
                  <a:schemeClr val="bg1"/>
                </a:solidFill>
              </a:rPr>
              <a:t> per </a:t>
            </a:r>
            <a:r>
              <a:rPr lang="en-US" sz="3600" b="1" dirty="0" err="1">
                <a:solidFill>
                  <a:schemeClr val="bg1"/>
                </a:solidFill>
              </a:rPr>
              <a:t>controllare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l’ansia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sono</a:t>
            </a:r>
            <a:r>
              <a:rPr lang="en-US" dirty="0">
                <a:solidFill>
                  <a:schemeClr val="bg1"/>
                </a:solidFill>
              </a:rPr>
              <a:t> le </a:t>
            </a:r>
            <a:r>
              <a:rPr lang="en-US" i="1" dirty="0" err="1">
                <a:solidFill>
                  <a:schemeClr val="accent1"/>
                </a:solidFill>
              </a:rPr>
              <a:t>aspettative</a:t>
            </a:r>
            <a:r>
              <a:rPr lang="en-US" dirty="0">
                <a:solidFill>
                  <a:schemeClr val="bg1"/>
                </a:solidFill>
              </a:rPr>
              <a:t> e le </a:t>
            </a:r>
            <a:r>
              <a:rPr lang="en-US" i="1" dirty="0" err="1">
                <a:solidFill>
                  <a:schemeClr val="accent1"/>
                </a:solidFill>
              </a:rPr>
              <a:t>pressioni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inducono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l’ansia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condition_yp_mut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10" y="4087852"/>
            <a:ext cx="3245654" cy="2369328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ATTENZIONE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470525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altLang="it-IT" dirty="0">
                <a:solidFill>
                  <a:srgbClr val="002060"/>
                </a:solidFill>
              </a:rPr>
              <a:t>  Attribuire </a:t>
            </a:r>
            <a:r>
              <a:rPr lang="it-IT" altLang="it-IT" u="sng" dirty="0">
                <a:solidFill>
                  <a:srgbClr val="002060"/>
                </a:solidFill>
              </a:rPr>
              <a:t>intenzionalità</a:t>
            </a:r>
            <a:r>
              <a:rPr lang="it-IT" altLang="it-IT" dirty="0">
                <a:solidFill>
                  <a:srgbClr val="002060"/>
                </a:solidFill>
              </a:rPr>
              <a:t> nel mantenere il silenzio non fa altro che creare un </a:t>
            </a:r>
            <a:r>
              <a:rPr lang="it-IT" altLang="it-IT" b="1" dirty="0">
                <a:solidFill>
                  <a:srgbClr val="002060"/>
                </a:solidFill>
              </a:rPr>
              <a:t>clima di pressione</a:t>
            </a:r>
            <a:r>
              <a:rPr lang="it-IT" altLang="it-IT" dirty="0">
                <a:solidFill>
                  <a:srgbClr val="002060"/>
                </a:solidFill>
              </a:rPr>
              <a:t> e </a:t>
            </a:r>
            <a:r>
              <a:rPr lang="it-IT" altLang="it-IT" b="1" dirty="0">
                <a:solidFill>
                  <a:srgbClr val="002060"/>
                </a:solidFill>
              </a:rPr>
              <a:t>colpevolizzazione</a:t>
            </a:r>
          </a:p>
          <a:p>
            <a:pPr algn="ctr">
              <a:buFontTx/>
              <a:buNone/>
            </a:pPr>
            <a:endParaRPr lang="it-IT" altLang="it-IT" b="1" dirty="0">
              <a:solidFill>
                <a:srgbClr val="002060"/>
              </a:solidFill>
            </a:endParaRPr>
          </a:p>
          <a:p>
            <a:pPr algn="ctr">
              <a:buFontTx/>
              <a:buNone/>
            </a:pPr>
            <a:endParaRPr lang="it-IT" altLang="it-IT" b="1" dirty="0">
              <a:solidFill>
                <a:srgbClr val="002060"/>
              </a:solidFill>
            </a:endParaRPr>
          </a:p>
          <a:p>
            <a:pPr algn="ctr">
              <a:buFontTx/>
              <a:buNone/>
            </a:pPr>
            <a:r>
              <a:rPr lang="it-IT" altLang="it-IT" dirty="0">
                <a:solidFill>
                  <a:srgbClr val="002060"/>
                </a:solidFill>
              </a:rPr>
              <a:t>che ostacola la costruzione di un ambiente emotivamente favorevole all’emergere della comunicazione verbale.</a:t>
            </a: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4140200" y="2708275"/>
            <a:ext cx="865188" cy="8651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52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0843"/>
            <a:ext cx="8229600" cy="4525963"/>
          </a:xfrm>
        </p:spPr>
        <p:txBody>
          <a:bodyPr/>
          <a:lstStyle/>
          <a:p>
            <a:pPr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dirty="0" err="1">
                <a:solidFill>
                  <a:schemeClr val="bg1"/>
                </a:solidFill>
              </a:rPr>
              <a:t>Ansia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fobia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sociale</a:t>
            </a:r>
            <a:r>
              <a:rPr lang="en-US" dirty="0">
                <a:solidFill>
                  <a:schemeClr val="bg1"/>
                </a:solidFill>
              </a:rPr>
              <a:t> non </a:t>
            </a:r>
            <a:r>
              <a:rPr lang="en-US" dirty="0" err="1">
                <a:solidFill>
                  <a:schemeClr val="bg1"/>
                </a:solidFill>
              </a:rPr>
              <a:t>vogliono</a:t>
            </a:r>
            <a:r>
              <a:rPr lang="en-US" dirty="0">
                <a:solidFill>
                  <a:schemeClr val="bg1"/>
                </a:solidFill>
              </a:rPr>
              <a:t> dire </a:t>
            </a:r>
          </a:p>
          <a:p>
            <a:pPr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a-</a:t>
            </a:r>
            <a:r>
              <a:rPr lang="en-US" dirty="0" err="1">
                <a:solidFill>
                  <a:schemeClr val="bg1"/>
                </a:solidFill>
              </a:rPr>
              <a:t>sociale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anzi</a:t>
            </a:r>
            <a:r>
              <a:rPr lang="en-US" dirty="0">
                <a:solidFill>
                  <a:schemeClr val="bg1"/>
                </a:solidFill>
              </a:rPr>
              <a:t>! </a:t>
            </a:r>
          </a:p>
          <a:p>
            <a:pPr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Proprio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l’avere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alta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considerazione</a:t>
            </a:r>
            <a:r>
              <a:rPr lang="en-US" dirty="0">
                <a:solidFill>
                  <a:schemeClr val="bg1"/>
                </a:solidFill>
              </a:rPr>
              <a:t> le   </a:t>
            </a:r>
            <a:r>
              <a:rPr lang="en-US" dirty="0" err="1">
                <a:solidFill>
                  <a:schemeClr val="bg1"/>
                </a:solidFill>
              </a:rPr>
              <a:t>relazioni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sociali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alimenta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ansiosi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bambino-con-la-bocca-aperta-tramite-il-magnifier-52246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81" y="3407942"/>
            <a:ext cx="2300038" cy="34500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Mutismo Selettivo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it-IT" dirty="0"/>
              <a:t>	</a:t>
            </a:r>
            <a:r>
              <a:rPr lang="it-IT" dirty="0">
                <a:solidFill>
                  <a:srgbClr val="7030A0"/>
                </a:solidFill>
              </a:rPr>
              <a:t>	</a:t>
            </a:r>
            <a:r>
              <a:rPr lang="it-IT" dirty="0">
                <a:solidFill>
                  <a:srgbClr val="002060"/>
                </a:solidFill>
              </a:rPr>
              <a:t>Persistente impossibilità di parlare in situazioni sociali specifiche,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mentre</a:t>
            </a:r>
            <a:r>
              <a:rPr lang="en-US" dirty="0">
                <a:solidFill>
                  <a:srgbClr val="002060"/>
                </a:solidFill>
              </a:rPr>
              <a:t> in </a:t>
            </a:r>
            <a:r>
              <a:rPr lang="en-US" dirty="0" err="1">
                <a:solidFill>
                  <a:srgbClr val="002060"/>
                </a:solidFill>
              </a:rPr>
              <a:t>altre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situazioni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parlare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risulta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possibile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pPr algn="ctr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 descr="Selective Mut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87" y="3523909"/>
            <a:ext cx="4686402" cy="24497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6870700" cy="130175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it-IT" sz="3900" dirty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333375"/>
            <a:ext cx="8229600" cy="6192838"/>
          </a:xfrm>
        </p:spPr>
        <p:txBody>
          <a:bodyPr>
            <a:normAutofit/>
          </a:bodyPr>
          <a:lstStyle/>
          <a:p>
            <a:pPr marL="273050" indent="-273050" algn="ctr" eaLnBrk="1" hangingPunct="1">
              <a:buFontTx/>
              <a:buNone/>
            </a:pPr>
            <a:r>
              <a:rPr lang="it-IT" sz="3600" dirty="0"/>
              <a:t>  </a:t>
            </a:r>
            <a:r>
              <a:rPr lang="it-IT" sz="3500" dirty="0">
                <a:solidFill>
                  <a:srgbClr val="080808"/>
                </a:solidFill>
                <a:latin typeface="+mj-lt"/>
              </a:rPr>
              <a:t>Non parlare in specifiche situazioni non è un comportamento manipolatorio e controllante, dunque </a:t>
            </a:r>
          </a:p>
          <a:p>
            <a:pPr marL="273050" indent="-273050" algn="ctr" eaLnBrk="1" hangingPunct="1">
              <a:buFontTx/>
              <a:buNone/>
            </a:pPr>
            <a:r>
              <a:rPr lang="it-IT" sz="3500" b="1" dirty="0">
                <a:solidFill>
                  <a:srgbClr val="080808"/>
                </a:solidFill>
                <a:latin typeface="+mj-lt"/>
              </a:rPr>
              <a:t>NON</a:t>
            </a:r>
            <a:r>
              <a:rPr lang="it-IT" sz="3500" dirty="0">
                <a:solidFill>
                  <a:srgbClr val="080808"/>
                </a:solidFill>
                <a:latin typeface="+mj-lt"/>
              </a:rPr>
              <a:t> è un disturbo </a:t>
            </a:r>
            <a:r>
              <a:rPr lang="it-IT" sz="3500" b="1" dirty="0">
                <a:solidFill>
                  <a:srgbClr val="080808"/>
                </a:solidFill>
                <a:latin typeface="+mj-lt"/>
              </a:rPr>
              <a:t>oppositivo.</a:t>
            </a:r>
            <a:endParaRPr lang="it-IT" sz="3500" dirty="0">
              <a:solidFill>
                <a:srgbClr val="080808"/>
              </a:solidFill>
              <a:latin typeface="+mj-lt"/>
            </a:endParaRPr>
          </a:p>
          <a:p>
            <a:pPr marL="273050" indent="-273050" algn="ctr" eaLnBrk="1" hangingPunct="1">
              <a:buFontTx/>
              <a:buNone/>
            </a:pPr>
            <a:endParaRPr lang="it-IT" sz="3500" dirty="0">
              <a:solidFill>
                <a:srgbClr val="080808"/>
              </a:solidFill>
              <a:latin typeface="Century Gothic" charset="0"/>
            </a:endParaRPr>
          </a:p>
          <a:p>
            <a:pPr marL="273050" indent="-273050" algn="ctr" eaLnBrk="1" hangingPunct="1">
              <a:buFontTx/>
              <a:buNone/>
            </a:pPr>
            <a:endParaRPr lang="it-IT" sz="3500" dirty="0">
              <a:solidFill>
                <a:srgbClr val="080808"/>
              </a:solidFill>
              <a:latin typeface="Century Gothic" charset="0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395288" y="0"/>
            <a:ext cx="82296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 sz="2800">
              <a:latin typeface="Comic Sans MS" charset="0"/>
            </a:endParaRPr>
          </a:p>
        </p:txBody>
      </p:sp>
      <p:pic>
        <p:nvPicPr>
          <p:cNvPr id="6" name="Immagine 5" descr="Disturbo-oppositivo-provocator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3210967"/>
            <a:ext cx="4788202" cy="31841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sellaDiTesto 3"/>
          <p:cNvSpPr txBox="1">
            <a:spLocks noChangeArrowheads="1"/>
          </p:cNvSpPr>
          <p:nvPr/>
        </p:nvSpPr>
        <p:spPr bwMode="auto">
          <a:xfrm>
            <a:off x="144463" y="635820"/>
            <a:ext cx="88915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80808"/>
                </a:solidFill>
                <a:latin typeface="+mj-lt"/>
              </a:rPr>
              <a:t>Il MS non è il mutismo post traumatico</a:t>
            </a:r>
          </a:p>
          <a:p>
            <a:endParaRPr lang="it-IT" sz="4000" dirty="0">
              <a:solidFill>
                <a:srgbClr val="080808"/>
              </a:solidFill>
              <a:latin typeface="Century Gothic" charset="0"/>
            </a:endParaRPr>
          </a:p>
        </p:txBody>
      </p:sp>
      <p:pic>
        <p:nvPicPr>
          <p:cNvPr id="3" name="Immagine 2" descr="coccole-fanno-bene-al-cuore-dei-bambini-214437_w6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13" y="2211360"/>
            <a:ext cx="2701152" cy="40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0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68313" y="1872345"/>
            <a:ext cx="8229600" cy="3816350"/>
          </a:xfrm>
        </p:spPr>
        <p:txBody>
          <a:bodyPr/>
          <a:lstStyle/>
          <a:p>
            <a:pPr marL="273050" indent="-273050" algn="ctr" eaLnBrk="1" hangingPunct="1">
              <a:buFontTx/>
              <a:buNone/>
              <a:defRPr/>
            </a:pPr>
            <a:r>
              <a:rPr lang="it-IT" dirty="0">
                <a:solidFill>
                  <a:srgbClr val="080808"/>
                </a:solidFill>
              </a:rPr>
              <a:t>  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QUALI POSSONO ESSERE LE CAUSE DEL MS?</a:t>
            </a:r>
          </a:p>
        </p:txBody>
      </p:sp>
    </p:spTree>
    <p:extLst>
      <p:ext uri="{BB962C8B-B14F-4D97-AF65-F5344CB8AC3E}">
        <p14:creationId xmlns:p14="http://schemas.microsoft.com/office/powerpoint/2010/main" val="958317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3356586" y="2294763"/>
            <a:ext cx="1815738" cy="1018903"/>
          </a:xfrm>
          <a:prstGeom prst="ellipse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  <a:alpha val="8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103120" y="2573383"/>
            <a:ext cx="441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65562" y="1449977"/>
            <a:ext cx="176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psicologici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331035" y="2157884"/>
            <a:ext cx="1358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sociali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00846" y="3944983"/>
            <a:ext cx="165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2400" dirty="0"/>
              <a:t>Aspetti familiari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2531543" y="2364824"/>
            <a:ext cx="640080" cy="3247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3344091" y="1800326"/>
            <a:ext cx="3018373" cy="306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5513850" y="2689610"/>
            <a:ext cx="1201405" cy="1757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5398936" y="3130559"/>
            <a:ext cx="1927056" cy="15081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1959428" y="2410990"/>
            <a:ext cx="1358538" cy="16848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4311833" y="3432711"/>
            <a:ext cx="0" cy="497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tangolo arrotondato 25"/>
          <p:cNvSpPr/>
          <p:nvPr/>
        </p:nvSpPr>
        <p:spPr>
          <a:xfrm>
            <a:off x="861391" y="1449977"/>
            <a:ext cx="1981201" cy="7986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6979602" y="2107279"/>
            <a:ext cx="1868555" cy="8398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arrotondato 27"/>
          <p:cNvSpPr/>
          <p:nvPr/>
        </p:nvSpPr>
        <p:spPr>
          <a:xfrm>
            <a:off x="3356586" y="4095874"/>
            <a:ext cx="1859470" cy="10857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3681359" y="5848782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Chiusura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618623" y="4499631"/>
            <a:ext cx="153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Vulnerabilità all’ansia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6810668" y="4581434"/>
            <a:ext cx="160351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/>
              <a:t>Iperprotezione</a:t>
            </a:r>
            <a:endParaRPr lang="it-IT" b="1" i="1" dirty="0"/>
          </a:p>
          <a:p>
            <a:pPr algn="ctr"/>
            <a:r>
              <a:rPr lang="it-IT" b="1" i="1" dirty="0" err="1"/>
              <a:t>Ipersostegno</a:t>
            </a:r>
            <a:endParaRPr lang="it-IT" b="1" i="1" dirty="0"/>
          </a:p>
          <a:p>
            <a:pPr algn="ctr">
              <a:lnSpc>
                <a:spcPct val="150000"/>
              </a:lnSpc>
            </a:pPr>
            <a:endParaRPr lang="it-IT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249745" y="662927"/>
            <a:ext cx="231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Sensibilità ≠ fragilità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6114552" y="974579"/>
            <a:ext cx="315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Mondo esterno = minaccioso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2638697" y="270946"/>
            <a:ext cx="178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Inadeguatezza</a:t>
            </a:r>
          </a:p>
          <a:p>
            <a:endParaRPr lang="it-IT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983" y="3306901"/>
            <a:ext cx="321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opposività</a:t>
            </a:r>
            <a:r>
              <a:rPr lang="it-IT" b="1" dirty="0"/>
              <a:t> </a:t>
            </a:r>
          </a:p>
          <a:p>
            <a:r>
              <a:rPr lang="it-IT" b="1" dirty="0"/>
              <a:t>inibizione comportamentale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023966" y="300417"/>
            <a:ext cx="382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Vulnerabilità </a:t>
            </a:r>
          </a:p>
          <a:p>
            <a:endParaRPr lang="it-I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71623" y="5376144"/>
            <a:ext cx="20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Isolamento sociale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285180" y="6203572"/>
            <a:ext cx="167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Ansia sociale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788638" y="5949850"/>
            <a:ext cx="35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Ansia, eccessiva timidezza o MS nella storia di sviluppo dei genitori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6185" y="2622078"/>
            <a:ext cx="254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Deficit del linguaggio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371626" y="3122235"/>
            <a:ext cx="181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Inibizione sociale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715255" y="3757132"/>
            <a:ext cx="213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Difficoltà scolastiche</a:t>
            </a:r>
          </a:p>
        </p:txBody>
      </p:sp>
    </p:spTree>
    <p:extLst>
      <p:ext uri="{BB962C8B-B14F-4D97-AF65-F5344CB8AC3E}">
        <p14:creationId xmlns:p14="http://schemas.microsoft.com/office/powerpoint/2010/main" val="667553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contenuto 2"/>
          <p:cNvSpPr>
            <a:spLocks noGrp="1"/>
          </p:cNvSpPr>
          <p:nvPr>
            <p:ph idx="1"/>
          </p:nvPr>
        </p:nvSpPr>
        <p:spPr>
          <a:xfrm>
            <a:off x="228600" y="163286"/>
            <a:ext cx="8719457" cy="6580414"/>
          </a:xfrm>
        </p:spPr>
        <p:txBody>
          <a:bodyPr>
            <a:noAutofit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sz="3600" dirty="0">
                <a:ea typeface="ＭＳ Ｐゴシック" charset="-128"/>
              </a:rPr>
              <a:t>Fattori di rischio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it-IT" sz="2400" u="sng" dirty="0">
                <a:solidFill>
                  <a:srgbClr val="404040"/>
                </a:solidFill>
                <a:ea typeface="ＭＳ Ｐゴシック" charset="-128"/>
              </a:rPr>
              <a:t>Temperamentali: 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affettività negativa oppure inibizione comportamentale, 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storia genitoriale di timidezza, isolamento e ansia sociale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Lievi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difficoltà di linguaggio ma linguaggio recettivo normale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it-IT" sz="1050" dirty="0">
              <a:solidFill>
                <a:srgbClr val="0B5395"/>
              </a:solidFill>
              <a:ea typeface="ＭＳ Ｐゴシック" charset="-128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it-IT" sz="2400" u="sng" dirty="0">
                <a:solidFill>
                  <a:srgbClr val="404040"/>
                </a:solidFill>
                <a:ea typeface="ＭＳ Ｐゴシック" charset="-128"/>
              </a:rPr>
              <a:t>Ambientali</a:t>
            </a:r>
            <a:r>
              <a:rPr lang="it-IT" sz="2400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: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Inibizione sociale dei genitori come modello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Genitori iperprotettivi oppure molto controllanti</a:t>
            </a:r>
          </a:p>
          <a:p>
            <a:pPr eaLnBrk="1" hangingPunct="1">
              <a:defRPr/>
            </a:pPr>
            <a:endParaRPr lang="it-IT" sz="1050" dirty="0">
              <a:solidFill>
                <a:srgbClr val="0B5395"/>
              </a:solidFill>
              <a:ea typeface="ＭＳ Ｐゴシック" charset="-128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it-IT" sz="2400" u="sng" dirty="0">
                <a:solidFill>
                  <a:srgbClr val="404040"/>
                </a:solidFill>
                <a:ea typeface="ＭＳ Ｐゴシック" charset="-128"/>
              </a:rPr>
              <a:t>Genetici e fisiologici</a:t>
            </a:r>
            <a:r>
              <a:rPr lang="it-IT" sz="2400" dirty="0">
                <a:solidFill>
                  <a:srgbClr val="404040"/>
                </a:solidFill>
                <a:ea typeface="ＭＳ Ｐゴシック" charset="-128"/>
              </a:rPr>
              <a:t>: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B5395"/>
                </a:solidFill>
                <a:ea typeface="ＭＳ Ｐゴシック" charset="-128"/>
              </a:rPr>
              <a:t>Probabilmente comuni a quelli </a:t>
            </a:r>
            <a:r>
              <a:rPr lang="it-IT" sz="2400" dirty="0" err="1">
                <a:solidFill>
                  <a:srgbClr val="0B5395"/>
                </a:solidFill>
                <a:ea typeface="ＭＳ Ｐゴシック" charset="-128"/>
              </a:rPr>
              <a:t>dell</a:t>
            </a:r>
            <a:r>
              <a:rPr lang="ja-JP" altLang="it-IT" sz="2400" dirty="0">
                <a:solidFill>
                  <a:srgbClr val="0B5395"/>
                </a:solidFill>
                <a:ea typeface="ＭＳ Ｐゴシック" charset="-128"/>
              </a:rPr>
              <a:t>’</a:t>
            </a:r>
            <a:r>
              <a:rPr lang="it-IT" altLang="ja-JP" sz="2400" dirty="0">
                <a:solidFill>
                  <a:srgbClr val="0B5395"/>
                </a:solidFill>
                <a:ea typeface="ＭＳ Ｐゴシック" charset="-128"/>
              </a:rPr>
              <a:t>ansia sociale – </a:t>
            </a:r>
          </a:p>
          <a:p>
            <a:pPr marL="0" indent="0" eaLnBrk="1" hangingPunct="1">
              <a:buNone/>
              <a:defRPr/>
            </a:pPr>
            <a:r>
              <a:rPr lang="it-IT" altLang="ja-JP" sz="1800" i="1" dirty="0">
                <a:solidFill>
                  <a:srgbClr val="FF0000"/>
                </a:solidFill>
                <a:ea typeface="ＭＳ Ｐゴシック" charset="-128"/>
              </a:rPr>
              <a:t>b. con forte inibizione comportamentale sono più suscettibili alle influenze ambientali, ansia sociale è ereditabile, la predisposizione al disturbo implica l</a:t>
            </a:r>
            <a:r>
              <a:rPr lang="ja-JP" altLang="it-IT" sz="1800" i="1" dirty="0">
                <a:solidFill>
                  <a:srgbClr val="FF0000"/>
                </a:solidFill>
                <a:ea typeface="ＭＳ Ｐゴシック" charset="-128"/>
              </a:rPr>
              <a:t>’</a:t>
            </a:r>
            <a:r>
              <a:rPr lang="it-IT" altLang="ja-JP" sz="1800" i="1" dirty="0">
                <a:solidFill>
                  <a:srgbClr val="FF0000"/>
                </a:solidFill>
                <a:ea typeface="ＭＳ Ｐゴシック" charset="-128"/>
              </a:rPr>
              <a:t>interazione di fattori genetici </a:t>
            </a:r>
            <a:r>
              <a:rPr lang="it-IT" altLang="ja-JP" sz="1800" i="1" dirty="0" err="1">
                <a:solidFill>
                  <a:srgbClr val="FF0000"/>
                </a:solidFill>
                <a:ea typeface="ＭＳ Ｐゴシック" charset="-128"/>
              </a:rPr>
              <a:t>diturbo</a:t>
            </a:r>
            <a:r>
              <a:rPr lang="it-IT" altLang="ja-JP" sz="1800" i="1" dirty="0">
                <a:solidFill>
                  <a:srgbClr val="FF0000"/>
                </a:solidFill>
                <a:ea typeface="ＭＳ Ｐゴシック" charset="-128"/>
              </a:rPr>
              <a:t>-specifici (es. paura valutazione negativa) e non specifici </a:t>
            </a:r>
            <a:endParaRPr lang="it-IT" sz="1800" i="1" dirty="0">
              <a:solidFill>
                <a:srgbClr val="0B5395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5201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contenuto 2"/>
          <p:cNvSpPr>
            <a:spLocks noGrp="1"/>
          </p:cNvSpPr>
          <p:nvPr>
            <p:ph idx="1"/>
          </p:nvPr>
        </p:nvSpPr>
        <p:spPr>
          <a:xfrm>
            <a:off x="468313" y="310243"/>
            <a:ext cx="8229600" cy="5171168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sz="4000" b="1" dirty="0">
                <a:ea typeface="ＭＳ Ｐゴシック" charset="-128"/>
              </a:rPr>
              <a:t>FATTORE PRECIPITANTE</a:t>
            </a: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endParaRPr lang="it-IT" sz="1600" dirty="0">
              <a:solidFill>
                <a:srgbClr val="002060"/>
              </a:solidFill>
              <a:ea typeface="ＭＳ Ｐゴシック" charset="-128"/>
            </a:endParaRP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b="1" dirty="0">
                <a:solidFill>
                  <a:srgbClr val="FF0000"/>
                </a:solidFill>
                <a:ea typeface="ＭＳ Ｐゴシック" charset="-128"/>
              </a:rPr>
              <a:t>Ingresso a scuola </a:t>
            </a: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prevede che il bambino abbandoni l’ambiente familiare in cui si sente più sicuro per affrontare un </a:t>
            </a:r>
            <a:r>
              <a:rPr lang="it-IT" b="1" dirty="0">
                <a:solidFill>
                  <a:srgbClr val="FF0000"/>
                </a:solidFill>
                <a:ea typeface="ＭＳ Ｐゴシック" charset="-128"/>
              </a:rPr>
              <a:t>mondo</a:t>
            </a: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, </a:t>
            </a:r>
            <a:r>
              <a:rPr lang="it-IT" b="1" dirty="0">
                <a:solidFill>
                  <a:srgbClr val="FF0000"/>
                </a:solidFill>
                <a:ea typeface="ＭＳ Ｐゴシック" charset="-128"/>
              </a:rPr>
              <a:t>esterno</a:t>
            </a: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 alla famiglia, vissuto come </a:t>
            </a:r>
            <a:r>
              <a:rPr lang="it-IT" b="1" dirty="0">
                <a:solidFill>
                  <a:srgbClr val="FF0000"/>
                </a:solidFill>
                <a:ea typeface="ＭＳ Ｐゴシック" charset="-128"/>
              </a:rPr>
              <a:t>minaccioso</a:t>
            </a: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 e pericoloso, percependo sé stesso come </a:t>
            </a:r>
            <a:r>
              <a:rPr lang="it-IT" b="1" dirty="0">
                <a:solidFill>
                  <a:srgbClr val="FF0000"/>
                </a:solidFill>
                <a:ea typeface="ＭＳ Ｐゴシック" charset="-128"/>
              </a:rPr>
              <a:t>vulnerabile</a:t>
            </a: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 e inadatto ad affrontare tali pericoli</a:t>
            </a:r>
            <a:endParaRPr lang="it-IT" i="1" dirty="0">
              <a:solidFill>
                <a:srgbClr val="002060"/>
              </a:solidFill>
              <a:ea typeface="ＭＳ Ｐゴシック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71" y="5127170"/>
            <a:ext cx="3004458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31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contenuto 2"/>
          <p:cNvSpPr>
            <a:spLocks noGrp="1"/>
          </p:cNvSpPr>
          <p:nvPr>
            <p:ph idx="1"/>
          </p:nvPr>
        </p:nvSpPr>
        <p:spPr>
          <a:xfrm>
            <a:off x="468313" y="324465"/>
            <a:ext cx="8229600" cy="5958347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sz="4000" b="1" dirty="0">
                <a:ea typeface="ＭＳ Ｐゴシック" charset="-128"/>
              </a:rPr>
              <a:t>FATTORI DI MANTENIMENTO</a:t>
            </a: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endParaRPr lang="it-IT" sz="1400" dirty="0">
              <a:solidFill>
                <a:srgbClr val="002060"/>
              </a:solidFill>
              <a:ea typeface="ＭＳ Ｐゴシック" charset="-128"/>
            </a:endParaRP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Determinate dinamiche familiari che confermano che si è al sicuro solo nel contesto familiare; </a:t>
            </a: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  <a:ea typeface="ＭＳ Ｐゴシック" charset="-128"/>
              </a:rPr>
              <a:t>impossibilità da parte degli insegnanti di comprendere fino in fondo il disagio del bambino…</a:t>
            </a: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endParaRPr lang="it-IT" sz="1400" i="1" dirty="0">
              <a:solidFill>
                <a:srgbClr val="002060"/>
              </a:solidFill>
              <a:ea typeface="ＭＳ Ｐゴシック" charset="-128"/>
            </a:endParaRP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it-IT" i="1" dirty="0">
                <a:solidFill>
                  <a:srgbClr val="002060"/>
                </a:solidFill>
                <a:ea typeface="ＭＳ Ｐゴシック" charset="-128"/>
              </a:rPr>
              <a:t>Atteggiamento genitori speculare a quello degli insegnanti e viceversa</a:t>
            </a:r>
          </a:p>
        </p:txBody>
      </p:sp>
    </p:spTree>
    <p:extLst>
      <p:ext uri="{BB962C8B-B14F-4D97-AF65-F5344CB8AC3E}">
        <p14:creationId xmlns:p14="http://schemas.microsoft.com/office/powerpoint/2010/main" val="131939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750" y="1773238"/>
            <a:ext cx="8229600" cy="2006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doni MT Black" panose="02070A03080606020203" pitchFamily="18" charset="0"/>
              </a:rPr>
              <a:t>NELLA PRATICA CLINICA ….</a:t>
            </a:r>
          </a:p>
        </p:txBody>
      </p:sp>
    </p:spTree>
    <p:extLst>
      <p:ext uri="{BB962C8B-B14F-4D97-AF65-F5344CB8AC3E}">
        <p14:creationId xmlns:p14="http://schemas.microsoft.com/office/powerpoint/2010/main" val="1319655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29024" y="1063473"/>
            <a:ext cx="128587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</a:p>
        </p:txBody>
      </p:sp>
      <p:sp>
        <p:nvSpPr>
          <p:cNvPr id="4" name="CasellaDiTesto 13"/>
          <p:cNvSpPr txBox="1">
            <a:spLocks noChangeArrowheads="1"/>
          </p:cNvSpPr>
          <p:nvPr/>
        </p:nvSpPr>
        <p:spPr bwMode="auto">
          <a:xfrm>
            <a:off x="865188" y="2495694"/>
            <a:ext cx="69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PAURA</a:t>
            </a:r>
          </a:p>
        </p:txBody>
      </p:sp>
      <p:sp>
        <p:nvSpPr>
          <p:cNvPr id="5" name="CasellaDiTesto 11"/>
          <p:cNvSpPr txBox="1">
            <a:spLocks noChangeArrowheads="1"/>
          </p:cNvSpPr>
          <p:nvPr/>
        </p:nvSpPr>
        <p:spPr bwMode="auto">
          <a:xfrm>
            <a:off x="642937" y="3083069"/>
            <a:ext cx="1357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MEMEORIA SELETTIVA PER ERRORI</a:t>
            </a:r>
          </a:p>
        </p:txBody>
      </p:sp>
      <p:sp>
        <p:nvSpPr>
          <p:cNvPr id="6" name="CasellaDiTesto 24"/>
          <p:cNvSpPr txBox="1">
            <a:spLocks noChangeArrowheads="1"/>
          </p:cNvSpPr>
          <p:nvPr/>
        </p:nvSpPr>
        <p:spPr bwMode="auto">
          <a:xfrm>
            <a:off x="865188" y="4316484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>
                <a:solidFill>
                  <a:prstClr val="white"/>
                </a:solidFill>
                <a:latin typeface="Constantia" charset="0"/>
              </a:rPr>
              <a:t>ANSIA</a:t>
            </a:r>
          </a:p>
        </p:txBody>
      </p:sp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1428750" y="5243513"/>
            <a:ext cx="157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BASSA AUTOEFFICACIA</a:t>
            </a:r>
          </a:p>
        </p:txBody>
      </p:sp>
      <p:sp>
        <p:nvSpPr>
          <p:cNvPr id="8" name="CasellaDiTesto 9"/>
          <p:cNvSpPr txBox="1">
            <a:spLocks noChangeArrowheads="1"/>
          </p:cNvSpPr>
          <p:nvPr/>
        </p:nvSpPr>
        <p:spPr bwMode="auto">
          <a:xfrm>
            <a:off x="2328863" y="6324529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INADEGUATEZZA</a:t>
            </a:r>
          </a:p>
        </p:txBody>
      </p:sp>
      <p:sp>
        <p:nvSpPr>
          <p:cNvPr id="9" name="CasellaDiTesto 33"/>
          <p:cNvSpPr txBox="1">
            <a:spLocks noChangeArrowheads="1"/>
          </p:cNvSpPr>
          <p:nvPr/>
        </p:nvSpPr>
        <p:spPr bwMode="auto">
          <a:xfrm>
            <a:off x="4686300" y="6051551"/>
            <a:ext cx="1330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>
                <a:solidFill>
                  <a:prstClr val="white"/>
                </a:solidFill>
                <a:latin typeface="Constantia" charset="0"/>
              </a:rPr>
              <a:t>INSICUREZZA</a:t>
            </a:r>
          </a:p>
        </p:txBody>
      </p:sp>
      <p:sp>
        <p:nvSpPr>
          <p:cNvPr id="10" name="CasellaDiTesto 7"/>
          <p:cNvSpPr txBox="1">
            <a:spLocks noChangeArrowheads="1"/>
          </p:cNvSpPr>
          <p:nvPr/>
        </p:nvSpPr>
        <p:spPr bwMode="auto">
          <a:xfrm>
            <a:off x="5002211" y="5322889"/>
            <a:ext cx="13573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BASSA AUTOSTIMA</a:t>
            </a:r>
          </a:p>
        </p:txBody>
      </p:sp>
      <p:sp>
        <p:nvSpPr>
          <p:cNvPr id="11" name="CasellaDiTesto 12"/>
          <p:cNvSpPr txBox="1">
            <a:spLocks noChangeArrowheads="1"/>
          </p:cNvSpPr>
          <p:nvPr/>
        </p:nvSpPr>
        <p:spPr bwMode="auto">
          <a:xfrm>
            <a:off x="5118894" y="4439515"/>
            <a:ext cx="1335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INAIUTABILITA</a:t>
            </a:r>
            <a:r>
              <a:rPr lang="it-IT" dirty="0">
                <a:solidFill>
                  <a:prstClr val="white"/>
                </a:solidFill>
                <a:latin typeface="Constantia" charset="0"/>
              </a:rPr>
              <a:t>’</a:t>
            </a:r>
          </a:p>
        </p:txBody>
      </p:sp>
      <p:sp>
        <p:nvSpPr>
          <p:cNvPr id="12" name="CasellaDiTesto 10"/>
          <p:cNvSpPr txBox="1">
            <a:spLocks noChangeArrowheads="1"/>
          </p:cNvSpPr>
          <p:nvPr/>
        </p:nvSpPr>
        <p:spPr bwMode="auto">
          <a:xfrm>
            <a:off x="5680867" y="3729182"/>
            <a:ext cx="1214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IMPOTENZA</a:t>
            </a:r>
          </a:p>
        </p:txBody>
      </p:sp>
      <p:sp>
        <p:nvSpPr>
          <p:cNvPr id="13" name="CasellaDiTesto 14"/>
          <p:cNvSpPr txBox="1">
            <a:spLocks noChangeArrowheads="1"/>
          </p:cNvSpPr>
          <p:nvPr/>
        </p:nvSpPr>
        <p:spPr bwMode="auto">
          <a:xfrm>
            <a:off x="6016625" y="2887663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 dirty="0">
                <a:solidFill>
                  <a:prstClr val="white"/>
                </a:solidFill>
                <a:latin typeface="Constantia" charset="0"/>
              </a:rPr>
              <a:t>VERGOGNA</a:t>
            </a:r>
          </a:p>
        </p:txBody>
      </p:sp>
    </p:spTree>
    <p:extLst>
      <p:ext uri="{BB962C8B-B14F-4D97-AF65-F5344CB8AC3E}">
        <p14:creationId xmlns:p14="http://schemas.microsoft.com/office/powerpoint/2010/main" val="310059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91532" y="1268413"/>
            <a:ext cx="7282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  <a:latin typeface="+mj-lt"/>
              </a:rPr>
              <a:t>   </a:t>
            </a:r>
            <a:r>
              <a:rPr lang="it-IT" sz="3600" dirty="0">
                <a:solidFill>
                  <a:srgbClr val="080808"/>
                </a:solidFill>
                <a:latin typeface="+mj-lt"/>
              </a:rPr>
              <a:t>APPROCCIO TERAPEUTICO VINCENTE</a:t>
            </a: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4356100" y="23495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20239" y="3573463"/>
            <a:ext cx="79777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3600" dirty="0">
                <a:solidFill>
                  <a:srgbClr val="080808"/>
                </a:solidFill>
                <a:latin typeface="+mj-lt"/>
              </a:rPr>
              <a:t>LAVORO SULL’ANSIA E NON SUL SILENZIO</a:t>
            </a:r>
          </a:p>
        </p:txBody>
      </p:sp>
    </p:spTree>
    <p:extLst>
      <p:ext uri="{BB962C8B-B14F-4D97-AF65-F5344CB8AC3E}">
        <p14:creationId xmlns:p14="http://schemas.microsoft.com/office/powerpoint/2010/main" val="241450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Mutismo Selettivo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dirty="0"/>
              <a:t>	</a:t>
            </a:r>
            <a:r>
              <a:rPr lang="it-IT" dirty="0">
                <a:solidFill>
                  <a:srgbClr val="002060"/>
                </a:solidFill>
              </a:rPr>
              <a:t>L’anomalia deve durare per almeno </a:t>
            </a:r>
            <a:r>
              <a:rPr lang="it-IT" dirty="0" err="1">
                <a:solidFill>
                  <a:srgbClr val="002060"/>
                </a:solidFill>
              </a:rPr>
              <a:t>1</a:t>
            </a:r>
            <a:r>
              <a:rPr lang="it-IT" dirty="0">
                <a:solidFill>
                  <a:srgbClr val="002060"/>
                </a:solidFill>
              </a:rPr>
              <a:t> mese e non è limitata al primo mese di scuola</a:t>
            </a:r>
          </a:p>
        </p:txBody>
      </p:sp>
      <p:pic>
        <p:nvPicPr>
          <p:cNvPr id="5" name="Immagine 4" descr="mutismoselettiv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72" y="3108706"/>
            <a:ext cx="4885439" cy="325028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3356586" y="2294763"/>
            <a:ext cx="1815738" cy="1018903"/>
          </a:xfrm>
          <a:prstGeom prst="ellipse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  <a:alpha val="8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103120" y="2573383"/>
            <a:ext cx="441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65562" y="1449977"/>
            <a:ext cx="176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psicologici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331035" y="2157884"/>
            <a:ext cx="1358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Aspetti sociali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00846" y="3944983"/>
            <a:ext cx="165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2400" dirty="0"/>
              <a:t>Aspetti familiari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2531543" y="2364824"/>
            <a:ext cx="640080" cy="3247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3344091" y="1800326"/>
            <a:ext cx="3018373" cy="306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5513850" y="2689610"/>
            <a:ext cx="1201405" cy="1757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5398936" y="3130559"/>
            <a:ext cx="1927056" cy="15081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1959428" y="2410990"/>
            <a:ext cx="1358538" cy="16848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4311833" y="3432711"/>
            <a:ext cx="0" cy="497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tangolo arrotondato 25"/>
          <p:cNvSpPr/>
          <p:nvPr/>
        </p:nvSpPr>
        <p:spPr>
          <a:xfrm>
            <a:off x="861391" y="1449977"/>
            <a:ext cx="1981201" cy="7986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6979602" y="2107279"/>
            <a:ext cx="1868555" cy="8398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arrotondato 27"/>
          <p:cNvSpPr/>
          <p:nvPr/>
        </p:nvSpPr>
        <p:spPr>
          <a:xfrm>
            <a:off x="3356586" y="4095874"/>
            <a:ext cx="1859470" cy="10857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3681358" y="5848782"/>
            <a:ext cx="1412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Chiusura</a:t>
            </a:r>
          </a:p>
          <a:p>
            <a:r>
              <a:rPr lang="it-IT" sz="2400" b="1" i="1" dirty="0">
                <a:solidFill>
                  <a:srgbClr val="00B050"/>
                </a:solidFill>
              </a:rPr>
              <a:t>apertura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-103239" y="4729813"/>
            <a:ext cx="2206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Vulnerabilità all’ansia</a:t>
            </a:r>
          </a:p>
          <a:p>
            <a:pPr algn="ctr"/>
            <a:r>
              <a:rPr lang="it-IT" sz="2400" b="1" i="1" dirty="0">
                <a:solidFill>
                  <a:srgbClr val="00B050"/>
                </a:solidFill>
              </a:rPr>
              <a:t>Incremento autoefficacia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6303158" y="4581434"/>
            <a:ext cx="2111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/>
              <a:t>Iperprotezione</a:t>
            </a:r>
            <a:endParaRPr lang="it-IT" b="1" i="1" dirty="0"/>
          </a:p>
          <a:p>
            <a:pPr algn="ctr"/>
            <a:r>
              <a:rPr lang="it-IT" b="1" i="1" dirty="0" err="1"/>
              <a:t>Ipersostegno</a:t>
            </a:r>
            <a:endParaRPr lang="it-IT" b="1" i="1" dirty="0"/>
          </a:p>
          <a:p>
            <a:pPr algn="ctr">
              <a:lnSpc>
                <a:spcPct val="150000"/>
              </a:lnSpc>
            </a:pPr>
            <a:r>
              <a:rPr lang="it-IT" sz="2400" b="1" i="1" dirty="0">
                <a:solidFill>
                  <a:srgbClr val="00B050"/>
                </a:solidFill>
              </a:rPr>
              <a:t>esplorazione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326357" y="403173"/>
            <a:ext cx="3017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Sensibilità ≠ fragilità</a:t>
            </a:r>
          </a:p>
          <a:p>
            <a:r>
              <a:rPr lang="it-IT" b="1" i="1" dirty="0">
                <a:solidFill>
                  <a:srgbClr val="00B050"/>
                </a:solidFill>
              </a:rPr>
              <a:t>Da limite percepito a </a:t>
            </a:r>
            <a:r>
              <a:rPr lang="it-IT" sz="2400" b="1" dirty="0">
                <a:solidFill>
                  <a:srgbClr val="00B050"/>
                </a:solidFill>
              </a:rPr>
              <a:t>risorsa a disposizione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5633884" y="1046452"/>
            <a:ext cx="3510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Mondo esterno = minaccioso</a:t>
            </a:r>
          </a:p>
          <a:p>
            <a:r>
              <a:rPr lang="it-IT" sz="2000" b="1" i="1" dirty="0">
                <a:solidFill>
                  <a:srgbClr val="00B050"/>
                </a:solidFill>
              </a:rPr>
              <a:t>Aumento fiducia nelle relazioni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3313233" y="212277"/>
            <a:ext cx="1780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Inadeguatezza</a:t>
            </a:r>
          </a:p>
          <a:p>
            <a:r>
              <a:rPr lang="it-IT" sz="2400" b="1" i="1" dirty="0">
                <a:solidFill>
                  <a:srgbClr val="00B050"/>
                </a:solidFill>
              </a:rPr>
              <a:t>accettazione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3380" y="3123812"/>
            <a:ext cx="212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Temperamento – inibizione comportamentale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362464" y="182166"/>
            <a:ext cx="38241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Vulnerabilità </a:t>
            </a:r>
          </a:p>
          <a:p>
            <a:r>
              <a:rPr lang="it-IT" sz="2000" b="1" dirty="0">
                <a:solidFill>
                  <a:srgbClr val="00B050"/>
                </a:solidFill>
              </a:rPr>
              <a:t>Incremento autostima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8010303" y="391790"/>
            <a:ext cx="363837" cy="113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51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3109829" y="3429000"/>
            <a:ext cx="292434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CasellaDiTesto 3"/>
          <p:cNvSpPr txBox="1"/>
          <p:nvPr/>
        </p:nvSpPr>
        <p:spPr>
          <a:xfrm>
            <a:off x="1789513" y="2143125"/>
            <a:ext cx="507920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b="1">
              <a:solidFill>
                <a:srgbClr val="4472C4"/>
              </a:solidFill>
              <a:effectLst>
                <a:outerShdw dist="38096" dir="2700000">
                  <a:srgbClr val="8FAADC"/>
                </a:outerShdw>
              </a:effectLst>
              <a:latin typeface="Calibri"/>
            </a:endParaRPr>
          </a:p>
        </p:txBody>
      </p:sp>
      <p:sp>
        <p:nvSpPr>
          <p:cNvPr id="5" name="Rettangolo 5"/>
          <p:cNvSpPr/>
          <p:nvPr/>
        </p:nvSpPr>
        <p:spPr>
          <a:xfrm>
            <a:off x="1220446" y="3429000"/>
            <a:ext cx="6909584" cy="13157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50" dirty="0">
                <a:solidFill>
                  <a:srgbClr val="1F4E79"/>
                </a:solidFill>
                <a:latin typeface="Calibri"/>
              </a:rPr>
              <a:t>Quando il «bambino fantasma»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50" dirty="0">
                <a:solidFill>
                  <a:srgbClr val="1F4E79"/>
                </a:solidFill>
                <a:latin typeface="Calibri"/>
              </a:rPr>
              <a:t>diventa «visibile»</a:t>
            </a:r>
            <a:endParaRPr lang="it-IT" sz="4050" kern="0" dirty="0">
              <a:solidFill>
                <a:srgbClr val="1F4E79"/>
              </a:solidFill>
              <a:latin typeface="Calibri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57199" y="760435"/>
            <a:ext cx="8229600" cy="16273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doni MT Black" panose="02070A03080606020203" pitchFamily="18" charset="0"/>
              </a:rPr>
              <a:t>MUTISMO SELETTIVO A SCUOLA:</a:t>
            </a:r>
          </a:p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doni MT Black" panose="02070A03080606020203" pitchFamily="18" charset="0"/>
              </a:rPr>
              <a:t>CONOSCERE, RICONOSCERE, AFFRONTARE</a:t>
            </a:r>
          </a:p>
        </p:txBody>
      </p:sp>
    </p:spTree>
    <p:extLst>
      <p:ext uri="{BB962C8B-B14F-4D97-AF65-F5344CB8AC3E}">
        <p14:creationId xmlns:p14="http://schemas.microsoft.com/office/powerpoint/2010/main" val="2252272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-5823368" y="-4073164"/>
            <a:ext cx="14389935" cy="6232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Calibri"/>
              <a:ea typeface="Times New Roman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>
              <a:solidFill>
                <a:srgbClr val="FFFF00"/>
              </a:solidFill>
              <a:latin typeface="Calibri"/>
              <a:ea typeface="Times New Roman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579120" y="502920"/>
            <a:ext cx="7772399" cy="5791200"/>
            <a:chOff x="1473997" y="1116804"/>
            <a:chExt cx="6207939" cy="4372945"/>
          </a:xfrm>
        </p:grpSpPr>
        <p:sp>
          <p:nvSpPr>
            <p:cNvPr id="3" name="Text Box 3"/>
            <p:cNvSpPr txBox="1"/>
            <p:nvPr/>
          </p:nvSpPr>
          <p:spPr>
            <a:xfrm>
              <a:off x="1473997" y="1116804"/>
              <a:ext cx="6184105" cy="54652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34290" rIns="68580" bIns="34290" anchor="t" anchorCtr="0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b="1" dirty="0">
                  <a:solidFill>
                    <a:srgbClr val="000000"/>
                  </a:solidFill>
                  <a:latin typeface="Calibri"/>
                  <a:ea typeface="Times New Roman"/>
                </a:rPr>
                <a:t>COMUNICAZIONE SCUOLA/FAMIGLIA: UNA PARTENZA NON SEMPRE FACILE</a:t>
              </a:r>
            </a:p>
          </p:txBody>
        </p:sp>
        <p:sp>
          <p:nvSpPr>
            <p:cNvPr id="4" name="Text Box 4"/>
            <p:cNvSpPr txBox="1"/>
            <p:nvPr/>
          </p:nvSpPr>
          <p:spPr>
            <a:xfrm>
              <a:off x="1677892" y="2171702"/>
              <a:ext cx="898324" cy="34624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SCUOLA</a:t>
              </a:r>
            </a:p>
          </p:txBody>
        </p:sp>
        <p:sp>
          <p:nvSpPr>
            <p:cNvPr id="5" name="AutoShape 6"/>
            <p:cNvSpPr/>
            <p:nvPr/>
          </p:nvSpPr>
          <p:spPr>
            <a:xfrm>
              <a:off x="2971797" y="2114548"/>
              <a:ext cx="400047" cy="364331"/>
            </a:xfrm>
            <a:custGeom>
              <a:avLst>
                <a:gd name="f0" fmla="val 162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6" name="Text Box 7"/>
            <p:cNvSpPr txBox="1"/>
            <p:nvPr/>
          </p:nvSpPr>
          <p:spPr>
            <a:xfrm>
              <a:off x="3513531" y="2145505"/>
              <a:ext cx="3889526" cy="62324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SEGNALAZIONE DEL COMPORTAMENTO</a:t>
              </a:r>
            </a:p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“STRANO”</a:t>
              </a:r>
            </a:p>
          </p:txBody>
        </p:sp>
        <p:sp>
          <p:nvSpPr>
            <p:cNvPr id="7" name="AutoShape 8"/>
            <p:cNvSpPr/>
            <p:nvPr/>
          </p:nvSpPr>
          <p:spPr>
            <a:xfrm>
              <a:off x="2971797" y="2800348"/>
              <a:ext cx="400047" cy="364331"/>
            </a:xfrm>
            <a:custGeom>
              <a:avLst>
                <a:gd name="f0" fmla="val 162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8" name="Text Box 9"/>
            <p:cNvSpPr txBox="1"/>
            <p:nvPr/>
          </p:nvSpPr>
          <p:spPr>
            <a:xfrm>
              <a:off x="3588545" y="2831304"/>
              <a:ext cx="3295811" cy="78942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NON RICONOSCE QUESTA</a:t>
              </a:r>
            </a:p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MODALITA’ DI COMPORTAMENTO DEL</a:t>
              </a:r>
            </a:p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BAMBINO</a:t>
              </a:r>
            </a:p>
          </p:txBody>
        </p:sp>
        <p:sp>
          <p:nvSpPr>
            <p:cNvPr id="9" name="Text Box 10"/>
            <p:cNvSpPr txBox="1"/>
            <p:nvPr/>
          </p:nvSpPr>
          <p:spPr>
            <a:xfrm>
              <a:off x="2000252" y="3829047"/>
              <a:ext cx="5681684" cy="34624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“A casa non è così; è un tornado, non sta zitto un secondo”</a:t>
              </a:r>
            </a:p>
          </p:txBody>
        </p:sp>
        <p:sp>
          <p:nvSpPr>
            <p:cNvPr id="10" name="Text Box 11"/>
            <p:cNvSpPr txBox="1"/>
            <p:nvPr/>
          </p:nvSpPr>
          <p:spPr>
            <a:xfrm>
              <a:off x="2171477" y="4400552"/>
              <a:ext cx="138564" cy="34624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11" name="Text Box 12"/>
            <p:cNvSpPr txBox="1"/>
            <p:nvPr/>
          </p:nvSpPr>
          <p:spPr>
            <a:xfrm>
              <a:off x="3161161" y="4400552"/>
              <a:ext cx="2714526" cy="34624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COMUNICAZIONE DIFFICILE</a:t>
              </a:r>
            </a:p>
          </p:txBody>
        </p:sp>
        <p:sp>
          <p:nvSpPr>
            <p:cNvPr id="12" name="Rectangle 13"/>
            <p:cNvSpPr/>
            <p:nvPr/>
          </p:nvSpPr>
          <p:spPr>
            <a:xfrm>
              <a:off x="2857502" y="4286250"/>
              <a:ext cx="3257550" cy="514350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13" name="Text Box 14"/>
            <p:cNvSpPr txBox="1"/>
            <p:nvPr/>
          </p:nvSpPr>
          <p:spPr>
            <a:xfrm>
              <a:off x="2291937" y="5143500"/>
              <a:ext cx="4820872" cy="34624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DA </a:t>
              </a:r>
              <a:r>
                <a:rPr lang="it-IT" b="1">
                  <a:solidFill>
                    <a:srgbClr val="000000"/>
                  </a:solidFill>
                  <a:latin typeface="Calibri"/>
                  <a:ea typeface="Times New Roman"/>
                </a:rPr>
                <a:t>NEGAZIONE</a:t>
              </a: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                           AD </a:t>
              </a:r>
              <a:r>
                <a:rPr lang="it-IT" b="1">
                  <a:solidFill>
                    <a:srgbClr val="000000"/>
                  </a:solidFill>
                  <a:latin typeface="Calibri"/>
                  <a:ea typeface="Times New Roman"/>
                </a:rPr>
                <a:t>ACCETTAZIONE</a:t>
              </a:r>
            </a:p>
          </p:txBody>
        </p:sp>
        <p:sp>
          <p:nvSpPr>
            <p:cNvPr id="14" name="AutoShape 15"/>
            <p:cNvSpPr/>
            <p:nvPr/>
          </p:nvSpPr>
          <p:spPr>
            <a:xfrm>
              <a:off x="4343397" y="5086353"/>
              <a:ext cx="400047" cy="364331"/>
            </a:xfrm>
            <a:custGeom>
              <a:avLst>
                <a:gd name="f0" fmla="val 162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823834" y="2482334"/>
            <a:ext cx="123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FAMIGLIA</a:t>
            </a:r>
          </a:p>
        </p:txBody>
      </p:sp>
    </p:spTree>
    <p:extLst>
      <p:ext uri="{BB962C8B-B14F-4D97-AF65-F5344CB8AC3E}">
        <p14:creationId xmlns:p14="http://schemas.microsoft.com/office/powerpoint/2010/main" val="2790367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0439" y="171050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BAMBINI VENGONO «VISTI» PROPRIO A CAUSA DELLA STRATEGIA MESSA IN ATTO </a:t>
            </a:r>
            <a:br>
              <a:rPr lang="it-IT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DIFENDERSI DA UN’ATTIVAZIONE EMOTIVA ECCESSIVAMENTE INTENSA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182761" y="359949"/>
            <a:ext cx="498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PARADOSSO?</a:t>
            </a:r>
          </a:p>
        </p:txBody>
      </p:sp>
      <p:pic>
        <p:nvPicPr>
          <p:cNvPr id="5" name="Picture 14" descr="http://nicolettacinotti.net/wp-content/uploads/2013/04/finestra-di-tolleranza-300x22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5995" y="3808447"/>
            <a:ext cx="3069244" cy="2270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http://image.slidesharecdn.com/fermo-capezzani-copia-121211065716-phpapp01/95/dottssa-liuva-capezzani-contributi-della-psicoterapia-sensomotoria-e-dellemdr-nel-recupero-di-risorse-somatiche-integrate-in-pazienti-oncologici-con-vissuti-traumatici-7-638.jpg?cb=1355231456"/>
          <p:cNvPicPr>
            <a:picLocks noChangeAspect="1"/>
          </p:cNvPicPr>
          <p:nvPr/>
        </p:nvPicPr>
        <p:blipFill>
          <a:blip r:embed="rId3"/>
          <a:srcRect l="1005" t="5724" r="-1"/>
          <a:stretch>
            <a:fillRect/>
          </a:stretch>
        </p:blipFill>
        <p:spPr>
          <a:xfrm>
            <a:off x="5027298" y="4188088"/>
            <a:ext cx="3295000" cy="23575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53709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2670123" y="237569"/>
            <a:ext cx="3092834" cy="5001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dirty="0">
                <a:solidFill>
                  <a:srgbClr val="000000"/>
                </a:solidFill>
                <a:latin typeface="Calibri"/>
                <a:ea typeface="Times New Roman"/>
              </a:rPr>
              <a:t>Fase di passaggio da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648930" y="1180691"/>
            <a:ext cx="7742902" cy="5411838"/>
            <a:chOff x="1310880" y="1885950"/>
            <a:chExt cx="6461518" cy="3845854"/>
          </a:xfrm>
        </p:grpSpPr>
        <p:sp>
          <p:nvSpPr>
            <p:cNvPr id="3" name="Text Box 3"/>
            <p:cNvSpPr txBox="1"/>
            <p:nvPr/>
          </p:nvSpPr>
          <p:spPr>
            <a:xfrm>
              <a:off x="1531145" y="2145504"/>
              <a:ext cx="1670970" cy="90024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SCUOLA COME</a:t>
              </a:r>
            </a:p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ORIGINE/CAUSA</a:t>
              </a:r>
            </a:p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DEL PROBLEMA</a:t>
              </a:r>
            </a:p>
          </p:txBody>
        </p:sp>
        <p:sp>
          <p:nvSpPr>
            <p:cNvPr id="4" name="Text Box 4"/>
            <p:cNvSpPr txBox="1"/>
            <p:nvPr/>
          </p:nvSpPr>
          <p:spPr>
            <a:xfrm>
              <a:off x="4016532" y="2228850"/>
              <a:ext cx="271549" cy="34624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>
                  <a:solidFill>
                    <a:srgbClr val="000000"/>
                  </a:solidFill>
                  <a:latin typeface="Calibri"/>
                  <a:ea typeface="Times New Roman"/>
                </a:rPr>
                <a:t>A</a:t>
              </a:r>
            </a:p>
          </p:txBody>
        </p:sp>
        <p:sp>
          <p:nvSpPr>
            <p:cNvPr id="5" name="Text Box 5"/>
            <p:cNvSpPr txBox="1"/>
            <p:nvPr/>
          </p:nvSpPr>
          <p:spPr>
            <a:xfrm>
              <a:off x="5103971" y="2000253"/>
              <a:ext cx="1906785" cy="83659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SCUOLA COME LUOGO</a:t>
              </a: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DOVE IL DISAGIO DEL</a:t>
              </a: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BAMBINO PUO’ FARSI</a:t>
              </a: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SENTIRE</a:t>
              </a:r>
            </a:p>
          </p:txBody>
        </p:sp>
        <p:sp>
          <p:nvSpPr>
            <p:cNvPr id="6" name="Rectangle 6"/>
            <p:cNvSpPr/>
            <p:nvPr/>
          </p:nvSpPr>
          <p:spPr>
            <a:xfrm>
              <a:off x="1428747" y="1885950"/>
              <a:ext cx="2057400" cy="1200150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7" name="Rectangle 7"/>
            <p:cNvSpPr/>
            <p:nvPr/>
          </p:nvSpPr>
          <p:spPr>
            <a:xfrm>
              <a:off x="4857747" y="1943097"/>
              <a:ext cx="2628897" cy="1200150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2114548" y="3314697"/>
              <a:ext cx="364331" cy="400047"/>
            </a:xfrm>
            <a:custGeom>
              <a:avLst>
                <a:gd name="f0" fmla="val 162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5829301" y="3200402"/>
              <a:ext cx="364331" cy="400047"/>
            </a:xfrm>
            <a:custGeom>
              <a:avLst>
                <a:gd name="f0" fmla="val 162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68580" tIns="34290" rIns="68580" bIns="3429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>
                <a:solidFill>
                  <a:srgbClr val="000000"/>
                </a:solidFill>
                <a:latin typeface="Calibri"/>
                <a:ea typeface="Times New Roman"/>
              </a:endParaRPr>
            </a:p>
          </p:txBody>
        </p:sp>
        <p:sp>
          <p:nvSpPr>
            <p:cNvPr id="10" name="Text Box 10"/>
            <p:cNvSpPr txBox="1"/>
            <p:nvPr/>
          </p:nvSpPr>
          <p:spPr>
            <a:xfrm>
              <a:off x="1637618" y="3765951"/>
              <a:ext cx="1318189" cy="4429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SITUAZIONE DI </a:t>
              </a: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STALLO</a:t>
              </a:r>
            </a:p>
          </p:txBody>
        </p:sp>
        <p:sp>
          <p:nvSpPr>
            <p:cNvPr id="11" name="Text Box 11"/>
            <p:cNvSpPr txBox="1"/>
            <p:nvPr/>
          </p:nvSpPr>
          <p:spPr>
            <a:xfrm>
              <a:off x="4837747" y="3692904"/>
              <a:ext cx="2347439" cy="62324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SCUOLA + FAM. + T</a:t>
              </a: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>
                  <a:solidFill>
                    <a:srgbClr val="000000"/>
                  </a:solidFill>
                  <a:latin typeface="Calibri"/>
                  <a:ea typeface="Times New Roman"/>
                </a:rPr>
                <a:t>= LAVORO DI SQUADRA</a:t>
              </a:r>
            </a:p>
          </p:txBody>
        </p:sp>
        <p:sp>
          <p:nvSpPr>
            <p:cNvPr id="12" name="Text Box 12"/>
            <p:cNvSpPr txBox="1"/>
            <p:nvPr/>
          </p:nvSpPr>
          <p:spPr>
            <a:xfrm>
              <a:off x="1310880" y="4831558"/>
              <a:ext cx="6461518" cy="90024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34290" rIns="68580" bIns="34290" anchor="t" anchorCtr="0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b="1" dirty="0">
                  <a:solidFill>
                    <a:srgbClr val="000000"/>
                  </a:solidFill>
                  <a:latin typeface="Calibri"/>
                  <a:ea typeface="Times New Roman"/>
                </a:rPr>
                <a:t>Nei casi di MS ha un ruolo fondamentale la diagnosi precoce; prima si avvia il processo e più risulta semplice dare inizio al cambiamento.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596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724690" y="581842"/>
            <a:ext cx="7937126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>
                <a:solidFill>
                  <a:srgbClr val="000000"/>
                </a:solidFill>
                <a:latin typeface="Calibri"/>
              </a:rPr>
              <a:t>Il  Mutismo Selettivo             I bamb</a:t>
            </a:r>
            <a:r>
              <a:rPr lang="it-IT" sz="2400" b="1" u="sng" dirty="0">
                <a:solidFill>
                  <a:srgbClr val="000000"/>
                </a:solidFill>
                <a:latin typeface="Calibri"/>
              </a:rPr>
              <a:t>ini </a:t>
            </a:r>
            <a:r>
              <a:rPr lang="it-IT" sz="2400" dirty="0">
                <a:solidFill>
                  <a:srgbClr val="000000"/>
                </a:solidFill>
                <a:latin typeface="Calibri"/>
              </a:rPr>
              <a:t>con Mutismo Selettivo</a:t>
            </a:r>
            <a:r>
              <a:rPr lang="it-IT" sz="2400" b="1" u="sng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4" name="CasellaDiTesto 4"/>
          <p:cNvSpPr txBox="1"/>
          <p:nvPr/>
        </p:nvSpPr>
        <p:spPr>
          <a:xfrm>
            <a:off x="5273503" y="1229630"/>
            <a:ext cx="3870497" cy="26314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solidFill>
                  <a:srgbClr val="000000"/>
                </a:solidFill>
                <a:latin typeface="Calibri"/>
              </a:rPr>
              <a:t>Bambino « SOPRA LE RIGHE AD INTERMITTENZA»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000000"/>
              </a:solidFill>
              <a:latin typeface="Calibri"/>
            </a:endParaRPr>
          </a:p>
          <a:p>
            <a:pPr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CasellaDiTesto 3"/>
          <p:cNvSpPr txBox="1"/>
          <p:nvPr/>
        </p:nvSpPr>
        <p:spPr>
          <a:xfrm>
            <a:off x="160076" y="1229630"/>
            <a:ext cx="4258120" cy="27007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solidFill>
                  <a:srgbClr val="000000"/>
                </a:solidFill>
                <a:latin typeface="Calibri"/>
              </a:rPr>
              <a:t>Bambino «FANTASMA»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CasellaDiTesto 5"/>
          <p:cNvSpPr txBox="1"/>
          <p:nvPr/>
        </p:nvSpPr>
        <p:spPr>
          <a:xfrm>
            <a:off x="2594829" y="2972783"/>
            <a:ext cx="3763892" cy="3154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>
                <a:solidFill>
                  <a:srgbClr val="000000"/>
                </a:solidFill>
                <a:latin typeface="Calibri"/>
              </a:rPr>
              <a:t>Un continuum di sfumature diverse</a:t>
            </a:r>
          </a:p>
        </p:txBody>
      </p:sp>
      <p:sp>
        <p:nvSpPr>
          <p:cNvPr id="6" name="Freccia circolare in su 5"/>
          <p:cNvSpPr/>
          <p:nvPr/>
        </p:nvSpPr>
        <p:spPr>
          <a:xfrm>
            <a:off x="2875568" y="1832799"/>
            <a:ext cx="2659500" cy="11609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25000"/>
              <a:gd name="f10" fmla="val 50000"/>
              <a:gd name="f11" fmla="+- 0 0 -36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*/ f11 f0 1"/>
              <a:gd name="f18" fmla="*/ f12 f0 1"/>
              <a:gd name="f19" fmla="*/ f13 f0 1"/>
              <a:gd name="f20" fmla="?: f14 f3 1"/>
              <a:gd name="f21" fmla="?: f15 f4 1"/>
              <a:gd name="f22" fmla="?: f16 f5 1"/>
              <a:gd name="f23" fmla="*/ f17 1 f2"/>
              <a:gd name="f24" fmla="*/ f18 1 f2"/>
              <a:gd name="f25" fmla="*/ f19 1 f2"/>
              <a:gd name="f26" fmla="*/ f20 1 21600"/>
              <a:gd name="f27" fmla="*/ f21 1 21600"/>
              <a:gd name="f28" fmla="*/ 21600 f20 1"/>
              <a:gd name="f29" fmla="*/ 21600 f21 1"/>
              <a:gd name="f30" fmla="+- f23 0 f1"/>
              <a:gd name="f31" fmla="+- f24 0 f1"/>
              <a:gd name="f32" fmla="+- f25 0 f1"/>
              <a:gd name="f33" fmla="min f27 f26"/>
              <a:gd name="f34" fmla="*/ f28 1 f22"/>
              <a:gd name="f35" fmla="*/ f29 1 f22"/>
              <a:gd name="f36" fmla="val f34"/>
              <a:gd name="f37" fmla="val f35"/>
              <a:gd name="f38" fmla="*/ f6 f33 1"/>
              <a:gd name="f39" fmla="+- f37 0 f6"/>
              <a:gd name="f40" fmla="+- f36 0 f6"/>
              <a:gd name="f41" fmla="*/ f36 f33 1"/>
              <a:gd name="f42" fmla="*/ f37 f33 1"/>
              <a:gd name="f43" fmla="*/ f40 1 2"/>
              <a:gd name="f44" fmla="min f40 f39"/>
              <a:gd name="f45" fmla="*/ f39 f39 1"/>
              <a:gd name="f46" fmla="*/ f39 f33 1"/>
              <a:gd name="f47" fmla="*/ f44 f9 1"/>
              <a:gd name="f48" fmla="*/ f44 f10 1"/>
              <a:gd name="f49" fmla="*/ f47 1 100000"/>
              <a:gd name="f50" fmla="*/ f48 1 100000"/>
              <a:gd name="f51" fmla="+- f49 f50 0"/>
              <a:gd name="f52" fmla="*/ f49 f49 1"/>
              <a:gd name="f53" fmla="+- f50 0 f49"/>
              <a:gd name="f54" fmla="*/ f50 1 2"/>
              <a:gd name="f55" fmla="+- f6 f49 0"/>
              <a:gd name="f56" fmla="+- 0 0 f49"/>
              <a:gd name="f57" fmla="*/ f49 1 2"/>
              <a:gd name="f58" fmla="*/ f49 f33 1"/>
              <a:gd name="f59" fmla="*/ f51 1 4"/>
              <a:gd name="f60" fmla="+- f45 0 f52"/>
              <a:gd name="f61" fmla="*/ f53 1 2"/>
              <a:gd name="f62" fmla="+- f36 0 f54"/>
              <a:gd name="f63" fmla="+- 0 0 f57"/>
              <a:gd name="f64" fmla="+- 0 0 f56"/>
              <a:gd name="f65" fmla="*/ f55 f33 1"/>
              <a:gd name="f66" fmla="*/ f57 f33 1"/>
              <a:gd name="f67" fmla="+- f43 0 f59"/>
              <a:gd name="f68" fmla="sqrt f60"/>
              <a:gd name="f69" fmla="+- 0 0 f63"/>
              <a:gd name="f70" fmla="*/ f62 f33 1"/>
              <a:gd name="f71" fmla="*/ f67 2 1"/>
              <a:gd name="f72" fmla="+- f67 f49 0"/>
              <a:gd name="f73" fmla="*/ f68 f67 1"/>
              <a:gd name="f74" fmla="*/ f67 f33 1"/>
              <a:gd name="f75" fmla="*/ f71 f71 1"/>
              <a:gd name="f76" fmla="*/ f73 1 f39"/>
              <a:gd name="f77" fmla="+- f67 f72 0"/>
              <a:gd name="f78" fmla="+- f75 0 f52"/>
              <a:gd name="f79" fmla="+- f67 f76 0"/>
              <a:gd name="f80" fmla="+- f72 f76 0"/>
              <a:gd name="f81" fmla="+- 0 0 f76"/>
              <a:gd name="f82" fmla="*/ f77 1 2"/>
              <a:gd name="f83" fmla="sqrt f78"/>
              <a:gd name="f84" fmla="+- f79 0 f61"/>
              <a:gd name="f85" fmla="+- f80 f61 0"/>
              <a:gd name="f86" fmla="+- 0 0 f81"/>
              <a:gd name="f87" fmla="*/ f80 f33 1"/>
              <a:gd name="f88" fmla="*/ f82 f33 1"/>
              <a:gd name="f89" fmla="*/ f83 f39 1"/>
              <a:gd name="f90" fmla="at2 f64 f86"/>
              <a:gd name="f91" fmla="*/ f85 f33 1"/>
              <a:gd name="f92" fmla="*/ f84 f33 1"/>
              <a:gd name="f93" fmla="+- f90 f1 0"/>
              <a:gd name="f94" fmla="*/ f89 1 f71"/>
              <a:gd name="f95" fmla="*/ f93 f7 1"/>
              <a:gd name="f96" fmla="+- f6 f94 0"/>
              <a:gd name="f97" fmla="+- 0 0 f94"/>
              <a:gd name="f98" fmla="*/ f95 1 f0"/>
              <a:gd name="f99" fmla="+- 0 0 f97"/>
              <a:gd name="f100" fmla="*/ f96 f33 1"/>
              <a:gd name="f101" fmla="+- 0 0 f98"/>
              <a:gd name="f102" fmla="at2 f99 f69"/>
              <a:gd name="f103" fmla="val f101"/>
              <a:gd name="f104" fmla="+- f102 f1 0"/>
              <a:gd name="f105" fmla="+- 0 0 f103"/>
              <a:gd name="f106" fmla="*/ f104 f7 1"/>
              <a:gd name="f107" fmla="*/ f105 f0 1"/>
              <a:gd name="f108" fmla="*/ f106 1 f0"/>
              <a:gd name="f109" fmla="*/ f107 1 f7"/>
              <a:gd name="f110" fmla="+- 0 0 f108"/>
              <a:gd name="f111" fmla="+- f109 0 f1"/>
              <a:gd name="f112" fmla="val f110"/>
              <a:gd name="f113" fmla="+- 0 0 f112"/>
              <a:gd name="f114" fmla="+- f1 0 f111"/>
              <a:gd name="f115" fmla="*/ f113 f0 1"/>
              <a:gd name="f116" fmla="*/ f115 1 f7"/>
              <a:gd name="f117" fmla="+- f116 0 f1"/>
              <a:gd name="f118" fmla="+- f117 0 f111"/>
              <a:gd name="f119" fmla="+- f111 f117 0"/>
              <a:gd name="f120" fmla="+- f1 0 f11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70" y="f38"/>
              </a:cxn>
              <a:cxn ang="f30">
                <a:pos x="f92" y="f65"/>
              </a:cxn>
              <a:cxn ang="f30">
                <a:pos x="f66" y="f38"/>
              </a:cxn>
              <a:cxn ang="f31">
                <a:pos x="f88" y="f42"/>
              </a:cxn>
              <a:cxn ang="f32">
                <a:pos x="f91" y="f65"/>
              </a:cxn>
            </a:cxnLst>
            <a:rect l="f38" t="f38" r="f41" b="f42"/>
            <a:pathLst>
              <a:path stroke="0">
                <a:moveTo>
                  <a:pt x="f70" y="f38"/>
                </a:moveTo>
                <a:lnTo>
                  <a:pt x="f91" y="f65"/>
                </a:lnTo>
                <a:lnTo>
                  <a:pt x="f87" y="f65"/>
                </a:lnTo>
                <a:arcTo wR="f74" hR="f46" stAng="f114" swAng="f119"/>
                <a:arcTo wR="f74" hR="f46" stAng="f120" swAng="f118"/>
                <a:lnTo>
                  <a:pt x="f92" y="f65"/>
                </a:lnTo>
                <a:close/>
              </a:path>
              <a:path stroke="0">
                <a:moveTo>
                  <a:pt x="f74" y="f42"/>
                </a:moveTo>
                <a:arcTo wR="f74" hR="f46" stAng="f1" swAng="f1"/>
                <a:lnTo>
                  <a:pt x="f58" y="f38"/>
                </a:lnTo>
                <a:arcTo wR="f74" hR="f46" stAng="f0" swAng="f8"/>
                <a:close/>
              </a:path>
              <a:path fill="none">
                <a:moveTo>
                  <a:pt x="f88" y="f100"/>
                </a:moveTo>
                <a:arcTo wR="f74" hR="f46" stAng="f120" swAng="f118"/>
                <a:lnTo>
                  <a:pt x="f92" y="f65"/>
                </a:lnTo>
                <a:lnTo>
                  <a:pt x="f70" y="f38"/>
                </a:lnTo>
                <a:lnTo>
                  <a:pt x="f91" y="f65"/>
                </a:lnTo>
                <a:lnTo>
                  <a:pt x="f87" y="f65"/>
                </a:lnTo>
                <a:arcTo wR="f74" hR="f46" stAng="f114" swAng="f111"/>
                <a:lnTo>
                  <a:pt x="f74" y="f42"/>
                </a:lnTo>
                <a:arcTo wR="f74" hR="f46" stAng="f1" swAng="f1"/>
                <a:lnTo>
                  <a:pt x="f58" y="f38"/>
                </a:lnTo>
                <a:arcTo wR="f74" hR="f46" stAng="f0" swAng="f8"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5" y="1868696"/>
            <a:ext cx="1219045" cy="121904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14" y="2048086"/>
            <a:ext cx="1462858" cy="1170286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>
            <a:off x="3451123" y="838414"/>
            <a:ext cx="7541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50947" y="3444277"/>
            <a:ext cx="49646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Rischio: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Camminare sulle uova 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Evitare di fare per non sbagliare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Provare a provocare una reazione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dirty="0">
              <a:solidFill>
                <a:srgbClr val="000000"/>
              </a:solidFill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Strategia: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	     GRADUALITA’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COINVOLGERE IN MODI ALTERNATIVI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RENDERE VISIBILE IN MODO DISCRETO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(incarichi, ruoli, abilità)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757739" y="3445754"/>
            <a:ext cx="43862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Rischio: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Scambiare per oppositivi dei comportamenti comunicativi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Scambiare per scelte le differenti modalità di comportamento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Inibire i tentativi di sblocco (</a:t>
            </a:r>
            <a:r>
              <a:rPr lang="it-IT" dirty="0" err="1">
                <a:solidFill>
                  <a:srgbClr val="000000"/>
                </a:solidFill>
              </a:rPr>
              <a:t>versi,rumori</a:t>
            </a:r>
            <a:r>
              <a:rPr lang="it-IT" dirty="0">
                <a:solidFill>
                  <a:srgbClr val="000000"/>
                </a:solidFill>
              </a:rPr>
              <a:t>)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Strategie: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LAVORO SU RISORSE E NON LIMITI</a:t>
            </a:r>
          </a:p>
          <a:p>
            <a:pPr algn="just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LEGGERE AGITAZIONE = ANSIA</a:t>
            </a:r>
          </a:p>
          <a:p>
            <a:pPr algn="just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LAVORI IN GRUPPO</a:t>
            </a:r>
          </a:p>
          <a:p>
            <a:pPr algn="just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dirty="0">
                <a:solidFill>
                  <a:srgbClr val="000000"/>
                </a:solidFill>
              </a:rPr>
              <a:t>                  COMMENTI «TOCCATA E FUGA»</a:t>
            </a:r>
          </a:p>
        </p:txBody>
      </p:sp>
    </p:spTree>
    <p:extLst>
      <p:ext uri="{BB962C8B-B14F-4D97-AF65-F5344CB8AC3E}">
        <p14:creationId xmlns:p14="http://schemas.microsoft.com/office/powerpoint/2010/main" val="10745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5501148" y="4805131"/>
            <a:ext cx="3560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Incanalare ansia e aggressività in ruoli più fisici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20724" y="230219"/>
            <a:ext cx="8677778" cy="6311259"/>
            <a:chOff x="120724" y="230219"/>
            <a:chExt cx="8677778" cy="6311259"/>
          </a:xfrm>
        </p:grpSpPr>
        <p:sp>
          <p:nvSpPr>
            <p:cNvPr id="4" name="CasellaDiTesto 3"/>
            <p:cNvSpPr txBox="1"/>
            <p:nvPr/>
          </p:nvSpPr>
          <p:spPr>
            <a:xfrm>
              <a:off x="176979" y="246759"/>
              <a:ext cx="362810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BAMBINO FANTASMA</a:t>
              </a:r>
            </a:p>
            <a:p>
              <a:pPr algn="ctr"/>
              <a:endPara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it-IT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Paura che fa sparire,</a:t>
              </a:r>
            </a:p>
            <a:p>
              <a:pPr algn="ctr"/>
              <a:r>
                <a:rPr lang="it-IT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Rimpicciolire, paralizzare</a:t>
              </a:r>
              <a:endParaRPr lang="it-IT" sz="2000" dirty="0">
                <a:solidFill>
                  <a:srgbClr val="FF0000"/>
                </a:solidFill>
              </a:endParaRPr>
            </a:p>
            <a:p>
              <a:endParaRPr lang="it-IT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259" y="1991165"/>
              <a:ext cx="1311916" cy="1311916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76979" y="3845156"/>
              <a:ext cx="386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Paralisi ed </a:t>
              </a:r>
              <a:r>
                <a:rPr lang="it-IT" sz="2000" dirty="0" err="1">
                  <a:solidFill>
                    <a:schemeClr val="accent6">
                      <a:lumMod val="50000"/>
                    </a:schemeClr>
                  </a:solidFill>
                </a:rPr>
                <a:t>evitamento</a:t>
              </a:r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 anche degli adulti che colludono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20724" y="4831718"/>
              <a:ext cx="4212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Piccole forzature sul fare e non sul dire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20724" y="5625881"/>
              <a:ext cx="4896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Diventare ottimi osservatori del NON VERBALE per valutare cambiamenti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170399" y="230219"/>
              <a:ext cx="36281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SOPRA LE RIGHE AD INTERMITTENZA</a:t>
              </a:r>
            </a:p>
            <a:p>
              <a:pPr algn="ctr"/>
              <a:r>
                <a:rPr lang="it-IT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Paura che fa combattere e scappare</a:t>
              </a:r>
            </a:p>
            <a:p>
              <a:endParaRPr lang="it-IT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188" y="2085937"/>
              <a:ext cx="1577029" cy="1261623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5501148" y="3645101"/>
              <a:ext cx="31561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Più difficile </a:t>
              </a:r>
              <a:r>
                <a:rPr lang="it-IT" sz="2000" dirty="0" err="1">
                  <a:solidFill>
                    <a:schemeClr val="accent6">
                      <a:lumMod val="50000"/>
                    </a:schemeClr>
                  </a:solidFill>
                </a:rPr>
                <a:t>empatizzare</a:t>
              </a:r>
              <a:endParaRPr lang="it-IT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501148" y="4084447"/>
              <a:ext cx="3297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Entrare in simmetria provocare 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7897761" y="4323208"/>
              <a:ext cx="5456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5501148" y="5525815"/>
              <a:ext cx="329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Aggressività come forma di comunicazione.</a:t>
              </a:r>
            </a:p>
            <a:p>
              <a:r>
                <a:rPr lang="it-IT" sz="2000" dirty="0">
                  <a:solidFill>
                    <a:schemeClr val="accent6">
                      <a:lumMod val="50000"/>
                    </a:schemeClr>
                  </a:solidFill>
                </a:rPr>
                <a:t>A volte precede lo sblocco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373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56" y="1015637"/>
            <a:ext cx="3871589" cy="685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>
                <a:solidFill>
                  <a:schemeClr val="bg1"/>
                </a:solidFill>
              </a:rPr>
              <a:t>Non chiedere: “Perché non parli?”</a:t>
            </a:r>
          </a:p>
        </p:txBody>
      </p:sp>
      <p:pic>
        <p:nvPicPr>
          <p:cNvPr id="4" name="Picture 3" descr="sanpietroinvincoli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35" y="1611303"/>
            <a:ext cx="2849227" cy="1985555"/>
          </a:xfrm>
          <a:prstGeom prst="rect">
            <a:avLst/>
          </a:prstGeom>
        </p:spPr>
      </p:pic>
      <p:pic>
        <p:nvPicPr>
          <p:cNvPr id="6" name="Picture 4" descr="Tortora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29" y="1590853"/>
            <a:ext cx="2676300" cy="20525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48116" y="836687"/>
            <a:ext cx="5669280" cy="79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it-IT" dirty="0">
                <a:solidFill>
                  <a:schemeClr val="bg1"/>
                </a:solidFill>
              </a:rPr>
              <a:t>			</a:t>
            </a:r>
            <a:r>
              <a:rPr lang="it-IT" sz="2000" dirty="0">
                <a:solidFill>
                  <a:schemeClr val="bg1"/>
                </a:solidFill>
              </a:rPr>
              <a:t>Non cercare di farlo parlare a tutti i costi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35" y="4649114"/>
            <a:ext cx="2699263" cy="196961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71700" y="3704954"/>
            <a:ext cx="2521132" cy="274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it-IT" sz="2400" dirty="0">
                <a:solidFill>
                  <a:schemeClr val="bg1"/>
                </a:solidFill>
              </a:rPr>
              <a:t>						</a:t>
            </a:r>
            <a:r>
              <a:rPr lang="it-IT" sz="2000" dirty="0">
                <a:solidFill>
                  <a:schemeClr val="bg1"/>
                </a:solidFill>
              </a:rPr>
              <a:t>	Non “sedurre”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660" y="4630832"/>
            <a:ext cx="1590321" cy="198790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48116" y="3820153"/>
            <a:ext cx="3161213" cy="633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it-IT" dirty="0">
                <a:solidFill>
                  <a:schemeClr val="bg1"/>
                </a:solidFill>
              </a:rPr>
              <a:t>						</a:t>
            </a:r>
            <a:r>
              <a:rPr lang="it-IT" sz="2900" dirty="0">
                <a:solidFill>
                  <a:schemeClr val="bg1"/>
                </a:solidFill>
              </a:rPr>
              <a:t>	Non “ricattare”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6"/>
          <a:srcRect l="42726" t="-1045" r="3205" b="-1045"/>
          <a:stretch/>
        </p:blipFill>
        <p:spPr>
          <a:xfrm>
            <a:off x="6083015" y="4632652"/>
            <a:ext cx="2420905" cy="200254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961056" y="3676462"/>
            <a:ext cx="3161211" cy="777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it-IT" dirty="0">
                <a:solidFill>
                  <a:schemeClr val="bg1"/>
                </a:solidFill>
              </a:rPr>
              <a:t>						</a:t>
            </a:r>
            <a:r>
              <a:rPr lang="it-IT" sz="2200" dirty="0">
                <a:solidFill>
                  <a:schemeClr val="bg1"/>
                </a:solidFill>
              </a:rPr>
              <a:t>	Non provocare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353960" y="166849"/>
            <a:ext cx="8229600" cy="6830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doni MT Black" panose="02070A03080606020203" pitchFamily="18" charset="0"/>
              </a:rPr>
              <a:t>COSA NON FARE…</a:t>
            </a:r>
          </a:p>
        </p:txBody>
      </p:sp>
    </p:spTree>
    <p:extLst>
      <p:ext uri="{BB962C8B-B14F-4D97-AF65-F5344CB8AC3E}">
        <p14:creationId xmlns:p14="http://schemas.microsoft.com/office/powerpoint/2010/main" val="4093678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71500" y="1714500"/>
            <a:ext cx="8229600" cy="21431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b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 pitchFamily="34" charset="0"/>
              </a:rPr>
            </a:b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 pitchFamily="34" charset="0"/>
              </a:rPr>
              <a:t>INFLUENZA DELL’ANSIA </a:t>
            </a:r>
            <a:b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 pitchFamily="34" charset="0"/>
              </a:rPr>
            </a:b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 pitchFamily="34" charset="0"/>
              </a:rPr>
              <a:t>SUGLI ASPETTI COGNITIVI E PRESTAZIONALI </a:t>
            </a:r>
          </a:p>
        </p:txBody>
      </p:sp>
    </p:spTree>
    <p:extLst>
      <p:ext uri="{BB962C8B-B14F-4D97-AF65-F5344CB8AC3E}">
        <p14:creationId xmlns:p14="http://schemas.microsoft.com/office/powerpoint/2010/main" val="2076619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uppo 1"/>
          <p:cNvGrpSpPr>
            <a:grpSpLocks/>
          </p:cNvGrpSpPr>
          <p:nvPr/>
        </p:nvGrpSpPr>
        <p:grpSpPr bwMode="auto">
          <a:xfrm>
            <a:off x="838200" y="1884363"/>
            <a:ext cx="7505700" cy="4146550"/>
            <a:chOff x="837942" y="1884279"/>
            <a:chExt cx="7506213" cy="4146817"/>
          </a:xfrm>
        </p:grpSpPr>
        <p:sp>
          <p:nvSpPr>
            <p:cNvPr id="31748" name="Text Box 2"/>
            <p:cNvSpPr txBox="1">
              <a:spLocks noChangeArrowheads="1"/>
            </p:cNvSpPr>
            <p:nvPr/>
          </p:nvSpPr>
          <p:spPr bwMode="auto">
            <a:xfrm>
              <a:off x="837942" y="2743200"/>
              <a:ext cx="1846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it-IT" altLang="it-IT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749" name="Text Box 3"/>
            <p:cNvSpPr txBox="1">
              <a:spLocks noChangeArrowheads="1"/>
            </p:cNvSpPr>
            <p:nvPr/>
          </p:nvSpPr>
          <p:spPr bwMode="auto">
            <a:xfrm>
              <a:off x="1406080" y="3670509"/>
              <a:ext cx="14429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BAMBINO/</a:t>
              </a:r>
            </a:p>
            <a:p>
              <a:pPr algn="ctr"/>
              <a:r>
                <a:rPr lang="it-IT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RAGAZZO SM</a:t>
              </a:r>
            </a:p>
          </p:txBody>
        </p:sp>
        <p:sp>
          <p:nvSpPr>
            <p:cNvPr id="31750" name="AutoShape 5"/>
            <p:cNvSpPr>
              <a:spLocks noChangeArrowheads="1"/>
            </p:cNvSpPr>
            <p:nvPr/>
          </p:nvSpPr>
          <p:spPr bwMode="auto">
            <a:xfrm>
              <a:off x="3021815" y="2587576"/>
              <a:ext cx="2209800" cy="274320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400 w 21600"/>
                <a:gd name="T13" fmla="*/ 5400 h 21600"/>
                <a:gd name="T14" fmla="*/ 162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51" name="Text Box 6"/>
            <p:cNvSpPr txBox="1">
              <a:spLocks noChangeArrowheads="1"/>
            </p:cNvSpPr>
            <p:nvPr/>
          </p:nvSpPr>
          <p:spPr bwMode="auto">
            <a:xfrm>
              <a:off x="3716582" y="1884279"/>
              <a:ext cx="11012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FAMIGLIA</a:t>
              </a:r>
            </a:p>
          </p:txBody>
        </p:sp>
        <p:sp>
          <p:nvSpPr>
            <p:cNvPr id="31752" name="Text Box 7"/>
            <p:cNvSpPr txBox="1">
              <a:spLocks noChangeArrowheads="1"/>
            </p:cNvSpPr>
            <p:nvPr/>
          </p:nvSpPr>
          <p:spPr bwMode="auto">
            <a:xfrm>
              <a:off x="5404378" y="3393509"/>
              <a:ext cx="293977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SCUOLA</a:t>
              </a:r>
            </a:p>
            <a:p>
              <a:pPr algn="ctr"/>
              <a:r>
                <a:rPr lang="it-IT" altLang="it-IT" sz="1800">
                  <a:solidFill>
                    <a:srgbClr val="000000"/>
                  </a:solidFill>
                  <a:cs typeface="Times New Roman" panose="02020603050405020304" pitchFamily="18" charset="0"/>
                </a:rPr>
                <a:t>-BES</a:t>
              </a:r>
            </a:p>
            <a:p>
              <a:pPr algn="ctr"/>
              <a:r>
                <a:rPr lang="it-IT" altLang="it-IT" sz="1800">
                  <a:solidFill>
                    <a:srgbClr val="000000"/>
                  </a:solidFill>
                  <a:cs typeface="Times New Roman" panose="02020603050405020304" pitchFamily="18" charset="0"/>
                </a:rPr>
                <a:t>-EDUCATORE/INS. SOSTEGNO</a:t>
              </a:r>
            </a:p>
          </p:txBody>
        </p:sp>
        <p:sp>
          <p:nvSpPr>
            <p:cNvPr id="31753" name="Text Box 8"/>
            <p:cNvSpPr txBox="1">
              <a:spLocks noChangeArrowheads="1"/>
            </p:cNvSpPr>
            <p:nvPr/>
          </p:nvSpPr>
          <p:spPr bwMode="auto">
            <a:xfrm>
              <a:off x="3395272" y="5661764"/>
              <a:ext cx="18279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it-IT" altLang="it-IT">
                  <a:solidFill>
                    <a:srgbClr val="000000"/>
                  </a:solidFill>
                  <a:cs typeface="Times New Roman" panose="02020603050405020304" pitchFamily="18" charset="0"/>
                </a:rPr>
                <a:t>PSICOTERAPEUTA</a:t>
              </a:r>
            </a:p>
          </p:txBody>
        </p:sp>
      </p:grp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9875" y="406400"/>
            <a:ext cx="88741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400" u="sng">
                <a:solidFill>
                  <a:srgbClr val="000000"/>
                </a:solidFill>
              </a:rPr>
              <a:t>FONDAMENTALE LA COLLABORAZIONE DIRETTA CON LA SCUOLA </a:t>
            </a:r>
            <a:r>
              <a:rPr lang="it-IT" altLang="it-IT" sz="2400" u="sng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it-IT" altLang="it-IT" sz="2400" u="sng">
                <a:solidFill>
                  <a:srgbClr val="000000"/>
                </a:solidFill>
                <a:sym typeface="Wingdings" panose="05000000000000000000" pitchFamily="2" charset="2"/>
              </a:rPr>
              <a:t>INTERVENTI  STABILITI IN ITINERE</a:t>
            </a:r>
          </a:p>
          <a:p>
            <a:pPr algn="ctr"/>
            <a:endParaRPr lang="it-IT" altLang="it-IT" u="sng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algn="ctr"/>
            <a:endParaRPr lang="it-IT" altLang="it-IT" u="sng">
              <a:solidFill>
                <a:srgbClr val="000000"/>
              </a:solidFill>
            </a:endParaRPr>
          </a:p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484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2780"/>
            <a:ext cx="8229600" cy="55300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b="1" dirty="0"/>
              <a:t>		</a:t>
            </a:r>
            <a:r>
              <a:rPr lang="it-IT" b="1" dirty="0">
                <a:solidFill>
                  <a:schemeClr val="bg1"/>
                </a:solidFill>
              </a:rPr>
              <a:t>Invece di comunicare con una normale verbalizzazione, i bambini comunicano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  <a:p>
            <a:r>
              <a:rPr lang="it-IT" dirty="0">
                <a:solidFill>
                  <a:srgbClr val="002060"/>
                </a:solidFill>
              </a:rPr>
              <a:t>gesti, </a:t>
            </a:r>
          </a:p>
          <a:p>
            <a:r>
              <a:rPr lang="it-IT" dirty="0">
                <a:solidFill>
                  <a:srgbClr val="002060"/>
                </a:solidFill>
              </a:rPr>
              <a:t>annuendo o scuotendo il capo,</a:t>
            </a:r>
          </a:p>
          <a:p>
            <a:r>
              <a:rPr lang="it-IT" dirty="0">
                <a:solidFill>
                  <a:srgbClr val="002060"/>
                </a:solidFill>
              </a:rPr>
              <a:t>spingendo o tirando l’interlocutore, </a:t>
            </a:r>
          </a:p>
          <a:p>
            <a:r>
              <a:rPr lang="it-IT" dirty="0">
                <a:solidFill>
                  <a:srgbClr val="002060"/>
                </a:solidFill>
              </a:rPr>
              <a:t>con emissioni di suoni monosillabici, corti, o montoni, </a:t>
            </a:r>
          </a:p>
          <a:p>
            <a:r>
              <a:rPr lang="it-IT" dirty="0">
                <a:solidFill>
                  <a:srgbClr val="002060"/>
                </a:solidFill>
              </a:rPr>
              <a:t>con una voce alterata.</a:t>
            </a:r>
          </a:p>
          <a:p>
            <a:endParaRPr lang="it-IT" dirty="0"/>
          </a:p>
        </p:txBody>
      </p:sp>
      <p:pic>
        <p:nvPicPr>
          <p:cNvPr id="2" name="Immagine 1" descr="bambino-mani-nel-na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28" y="4191336"/>
            <a:ext cx="2423572" cy="205652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rgbClr val="C00000"/>
                </a:solidFill>
              </a:rPr>
              <a:t>Il primo passo: </a:t>
            </a:r>
            <a:br>
              <a:rPr lang="it-IT" altLang="it-IT" dirty="0">
                <a:solidFill>
                  <a:srgbClr val="C00000"/>
                </a:solidFill>
              </a:rPr>
            </a:br>
            <a:r>
              <a:rPr lang="it-IT" altLang="it-IT" dirty="0">
                <a:solidFill>
                  <a:srgbClr val="C00000"/>
                </a:solidFill>
              </a:rPr>
              <a:t>un’accurata valutazione clinica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313" y="1600200"/>
            <a:ext cx="3929062" cy="5043488"/>
          </a:xfr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          Aspetti cognitivi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Test d’intelligenza verbali e non verbali 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(Scale </a:t>
            </a:r>
            <a:r>
              <a:rPr lang="it-IT" dirty="0" err="1">
                <a:solidFill>
                  <a:srgbClr val="002060"/>
                </a:solidFill>
              </a:rPr>
              <a:t>Wechsler</a:t>
            </a:r>
            <a:r>
              <a:rPr lang="it-IT" dirty="0">
                <a:solidFill>
                  <a:srgbClr val="002060"/>
                </a:solidFill>
              </a:rPr>
              <a:t>; Matrici di </a:t>
            </a:r>
            <a:r>
              <a:rPr lang="it-IT" dirty="0" err="1">
                <a:solidFill>
                  <a:srgbClr val="002060"/>
                </a:solidFill>
              </a:rPr>
              <a:t>Raven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TINV…</a:t>
            </a:r>
            <a:r>
              <a:rPr lang="it-IT" dirty="0">
                <a:solidFill>
                  <a:srgbClr val="002060"/>
                </a:solidFill>
              </a:rPr>
              <a:t>)  </a:t>
            </a:r>
          </a:p>
          <a:p>
            <a:pPr>
              <a:buFont typeface="Symbol" panose="05050102010706020507" pitchFamily="18" charset="2"/>
              <a:buNone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   Aspetti emotivo relazionali 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Test proiettivi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(</a:t>
            </a:r>
            <a:r>
              <a:rPr lang="it-IT" dirty="0" err="1">
                <a:solidFill>
                  <a:srgbClr val="002060"/>
                </a:solidFill>
              </a:rPr>
              <a:t>Rorschach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Blacky</a:t>
            </a:r>
            <a:r>
              <a:rPr lang="it-IT" dirty="0">
                <a:solidFill>
                  <a:srgbClr val="002060"/>
                </a:solidFill>
              </a:rPr>
              <a:t>, SAT, TAT, 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  </a:t>
            </a:r>
            <a:r>
              <a:rPr lang="it-IT" dirty="0" err="1">
                <a:solidFill>
                  <a:srgbClr val="002060"/>
                </a:solidFill>
              </a:rPr>
              <a:t>Wartegg…</a:t>
            </a:r>
            <a:r>
              <a:rPr lang="it-IT" dirty="0">
                <a:solidFill>
                  <a:srgbClr val="002060"/>
                </a:solidFill>
              </a:rPr>
              <a:t>..)</a:t>
            </a:r>
          </a:p>
          <a:p>
            <a:pPr>
              <a:buFont typeface="Symbol" panose="05050102010706020507" pitchFamily="18" charset="2"/>
              <a:buNone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 Difficoltà di apprendimento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Prove standardizzate correlate alle fasce d’età</a:t>
            </a:r>
          </a:p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(Prove MT, DDE-2, BDE, ACMT..)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643438" y="1643063"/>
            <a:ext cx="4357687" cy="4800600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Valutazione degli aspetti intellettivi e delle risorse cognitive,  stima del Quoziente Intellettivo (Q.I.)</a:t>
            </a: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Indagine sul rapporto con le emozioni, gli affetti e le modalità di gestire gli aspetti emotivi e ipotesi sul funzionamento relazionale</a:t>
            </a: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Valutazione delle abilità specifiche di apprendimento (Lettura, scrittura e calcolo)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6" name="Freccia a destra 5"/>
          <p:cNvSpPr/>
          <p:nvPr/>
        </p:nvSpPr>
        <p:spPr>
          <a:xfrm>
            <a:off x="4214813" y="3786188"/>
            <a:ext cx="357187" cy="331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4214813" y="5286375"/>
            <a:ext cx="357187" cy="331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4214813" y="2143125"/>
            <a:ext cx="357187" cy="331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51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Segnaposto contenuto 5"/>
          <p:cNvGraphicFramePr>
            <a:graphicFrameLocks noGrp="1"/>
          </p:cNvGraphicFramePr>
          <p:nvPr>
            <p:ph idx="1"/>
          </p:nvPr>
        </p:nvGraphicFramePr>
        <p:xfrm>
          <a:off x="-23813" y="592138"/>
          <a:ext cx="9218613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hart" r:id="rId3" imgW="9230144" imgH="6633023" progId="Excel.Chart.8">
                  <p:embed/>
                </p:oleObj>
              </mc:Choice>
              <mc:Fallback>
                <p:oleObj name="Chart" r:id="rId3" imgW="9230144" imgH="6633023" progId="Excel.Chart.8">
                  <p:embed/>
                  <p:pic>
                    <p:nvPicPr>
                      <p:cNvPr id="33794" name="Segnaposto contenuto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592138"/>
                        <a:ext cx="9218613" cy="662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ttore 1 7"/>
          <p:cNvCxnSpPr/>
          <p:nvPr/>
        </p:nvCxnSpPr>
        <p:spPr>
          <a:xfrm>
            <a:off x="827088" y="1989138"/>
            <a:ext cx="640873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827088" y="1628775"/>
            <a:ext cx="64087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472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>
          <a:xfrm>
            <a:off x="428625" y="714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chemeClr val="accent1"/>
                </a:solidFill>
              </a:rPr>
              <a:t>Impatto dell’ansia sugli aspetti cognitivi</a:t>
            </a:r>
            <a:br>
              <a:rPr lang="it-IT" altLang="it-IT" dirty="0"/>
            </a:br>
            <a:endParaRPr lang="it-IT" alt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643188" y="1928813"/>
            <a:ext cx="1857375" cy="785812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Profilo disomogeneo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000750" y="2428875"/>
            <a:ext cx="2928938" cy="142875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Basse prestazioni nei test in cui è elevata l’interazione con l’esaminatore 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(memoria di cifre, vocabolario)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8625" y="3071813"/>
            <a:ext cx="2286000" cy="1214437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Differenza dei risultati nei diversi </a:t>
            </a:r>
            <a:r>
              <a:rPr lang="it-IT" dirty="0" err="1">
                <a:solidFill>
                  <a:srgbClr val="002060"/>
                </a:solidFill>
              </a:rPr>
              <a:t>subtest</a:t>
            </a: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072188" y="5000625"/>
            <a:ext cx="2071687" cy="85725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QI sottostimato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429000" y="3143250"/>
            <a:ext cx="2428875" cy="1500188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Potenziale cognitivo non corrisponde alle effettive prestazioni 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285875" y="4857750"/>
            <a:ext cx="2857500" cy="1500188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Difficoltà a portare  termine i compiti che prevedono la registrazione del tempo (cifrario, ricerca di simboli)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771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429625" cy="1857375"/>
          </a:xfrm>
        </p:spPr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chemeClr val="accent1"/>
                </a:solidFill>
              </a:rPr>
              <a:t>Impatto dell’ansia sugli aspetti cognitivi</a:t>
            </a:r>
            <a:br>
              <a:rPr lang="it-IT" altLang="it-IT" dirty="0"/>
            </a:br>
            <a:endParaRPr lang="it-IT" altLang="it-IT" dirty="0"/>
          </a:p>
        </p:txBody>
      </p:sp>
      <p:sp>
        <p:nvSpPr>
          <p:cNvPr id="6" name="Ovale 5"/>
          <p:cNvSpPr/>
          <p:nvPr/>
        </p:nvSpPr>
        <p:spPr>
          <a:xfrm>
            <a:off x="785813" y="2357438"/>
            <a:ext cx="2714625" cy="1571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rgbClr val="002060"/>
                </a:solidFill>
              </a:rPr>
              <a:t>BLACK OUT COGNITIVI</a:t>
            </a:r>
          </a:p>
        </p:txBody>
      </p:sp>
      <p:sp>
        <p:nvSpPr>
          <p:cNvPr id="8" name="Ovale 7"/>
          <p:cNvSpPr/>
          <p:nvPr/>
        </p:nvSpPr>
        <p:spPr>
          <a:xfrm>
            <a:off x="5786438" y="2571750"/>
            <a:ext cx="2714625" cy="1571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rgbClr val="002060"/>
                </a:solidFill>
              </a:rPr>
              <a:t>PANICO CON IMPROVVISI VUOTI </a:t>
            </a:r>
            <a:r>
              <a:rPr lang="it-IT" dirty="0" err="1">
                <a:solidFill>
                  <a:srgbClr val="002060"/>
                </a:solidFill>
              </a:rPr>
              <a:t>DI</a:t>
            </a:r>
            <a:r>
              <a:rPr lang="it-IT" dirty="0">
                <a:solidFill>
                  <a:srgbClr val="002060"/>
                </a:solidFill>
              </a:rPr>
              <a:t> MEMORIA</a:t>
            </a:r>
          </a:p>
        </p:txBody>
      </p:sp>
      <p:sp>
        <p:nvSpPr>
          <p:cNvPr id="9" name="Ovale 8"/>
          <p:cNvSpPr/>
          <p:nvPr/>
        </p:nvSpPr>
        <p:spPr>
          <a:xfrm>
            <a:off x="3000375" y="4286250"/>
            <a:ext cx="2714625" cy="1571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rgbClr val="002060"/>
                </a:solidFill>
              </a:rPr>
              <a:t>MEMORIA SELETTIVA DEI PROPRI FALLIMENTI</a:t>
            </a:r>
          </a:p>
          <a:p>
            <a:pPr algn="ctr">
              <a:defRPr/>
            </a:pPr>
            <a:r>
              <a:rPr lang="it-IT" dirty="0">
                <a:solidFill>
                  <a:srgbClr val="002060"/>
                </a:solidFill>
              </a:rPr>
              <a:t>INSUCCESSI</a:t>
            </a:r>
          </a:p>
        </p:txBody>
      </p:sp>
    </p:spTree>
    <p:extLst>
      <p:ext uri="{BB962C8B-B14F-4D97-AF65-F5344CB8AC3E}">
        <p14:creationId xmlns:p14="http://schemas.microsoft.com/office/powerpoint/2010/main" val="3298044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1143000"/>
          </a:xfrm>
        </p:spPr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chemeClr val="accent1"/>
                </a:solidFill>
              </a:rPr>
              <a:t>Il lavoro di rete (terapia-scuola-genitori)</a:t>
            </a:r>
          </a:p>
        </p:txBody>
      </p:sp>
      <p:sp>
        <p:nvSpPr>
          <p:cNvPr id="44035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13" cy="4972050"/>
          </a:xfrm>
        </p:spPr>
        <p:txBody>
          <a:bodyPr/>
          <a:lstStyle/>
          <a:p>
            <a:pPr>
              <a:defRPr/>
            </a:pPr>
            <a:r>
              <a:rPr lang="it-IT" altLang="it-IT" dirty="0">
                <a:solidFill>
                  <a:srgbClr val="002060"/>
                </a:solidFill>
              </a:rPr>
              <a:t>Supporto psicologico incentrato sulle problematiche a livello scolastico</a:t>
            </a:r>
          </a:p>
          <a:p>
            <a:pPr>
              <a:defRPr/>
            </a:pPr>
            <a:r>
              <a:rPr lang="it-IT" altLang="it-IT" dirty="0">
                <a:solidFill>
                  <a:srgbClr val="002060"/>
                </a:solidFill>
              </a:rPr>
              <a:t>Intervento terapeutico sugli aspetti emotivi per ridurre l’influenza sulle prestazioni cognitive</a:t>
            </a:r>
          </a:p>
          <a:p>
            <a:pPr>
              <a:defRPr/>
            </a:pPr>
            <a:r>
              <a:rPr lang="it-IT" altLang="it-IT" dirty="0">
                <a:solidFill>
                  <a:srgbClr val="002060"/>
                </a:solidFill>
              </a:rPr>
              <a:t>Taglio pratico: studio, compiti, </a:t>
            </a:r>
            <a:r>
              <a:rPr lang="it-IT" altLang="it-IT" dirty="0" err="1">
                <a:solidFill>
                  <a:srgbClr val="002060"/>
                </a:solidFill>
              </a:rPr>
              <a:t>role</a:t>
            </a:r>
            <a:r>
              <a:rPr lang="it-IT" altLang="it-IT" dirty="0">
                <a:solidFill>
                  <a:srgbClr val="002060"/>
                </a:solidFill>
              </a:rPr>
              <a:t> </a:t>
            </a:r>
            <a:r>
              <a:rPr lang="it-IT" altLang="it-IT" dirty="0" err="1">
                <a:solidFill>
                  <a:srgbClr val="002060"/>
                </a:solidFill>
              </a:rPr>
              <a:t>playing</a:t>
            </a:r>
            <a:r>
              <a:rPr lang="it-IT" altLang="it-IT" dirty="0">
                <a:solidFill>
                  <a:srgbClr val="002060"/>
                </a:solidFill>
              </a:rPr>
              <a:t>, simulate interrogazioni e verifiche…</a:t>
            </a:r>
          </a:p>
          <a:p>
            <a:pPr>
              <a:defRPr/>
            </a:pPr>
            <a:r>
              <a:rPr lang="it-IT" altLang="it-IT" dirty="0">
                <a:solidFill>
                  <a:srgbClr val="002060"/>
                </a:solidFill>
              </a:rPr>
              <a:t>Incontri periodici con gli insegnanti, stesura del PDP (B.E.S.)</a:t>
            </a:r>
          </a:p>
          <a:p>
            <a:pPr marL="0" indent="0">
              <a:buFont typeface="Symbol" panose="05050102010706020507" pitchFamily="18" charset="2"/>
              <a:buNone/>
              <a:defRPr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48495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2" y="51637"/>
            <a:ext cx="7886700" cy="994169"/>
          </a:xfrm>
        </p:spPr>
        <p:txBody>
          <a:bodyPr>
            <a:normAutofit fontScale="90000"/>
          </a:bodyPr>
          <a:lstStyle/>
          <a:p>
            <a:pPr lvl="0"/>
            <a:r>
              <a:rPr lang="it-IT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COMUNICAZIONE</a:t>
            </a:r>
            <a:br>
              <a:rPr lang="it-IT" sz="2175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it-IT" sz="2175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3100" dirty="0">
                <a:solidFill>
                  <a:schemeClr val="accent6">
                    <a:lumMod val="50000"/>
                  </a:schemeClr>
                </a:solidFill>
              </a:rPr>
              <a:t>Onestà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14304" y="1342103"/>
            <a:ext cx="8229598" cy="5515897"/>
          </a:xfrm>
        </p:spPr>
        <p:txBody>
          <a:bodyPr>
            <a:normAutofit/>
          </a:bodyPr>
          <a:lstStyle/>
          <a:p>
            <a:pPr lvl="0">
              <a:buChar char="-"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Spiegazione alla classe/con la classe –</a:t>
            </a:r>
          </a:p>
          <a:p>
            <a:pPr marL="0" lvl="0" indent="0">
              <a:buNone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 «Perché non parla?»</a:t>
            </a:r>
          </a:p>
          <a:p>
            <a:pPr lvl="0">
              <a:buChar char="-"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Lavoro su paure/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</a:rPr>
              <a:t>evitamento</a:t>
            </a: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har char="-"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Quando il bambino con MS si racconta (caso clinico)</a:t>
            </a:r>
          </a:p>
          <a:p>
            <a:pPr lvl="0">
              <a:buChar char="-"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No ai grandi entusiasmi – Normalizzare</a:t>
            </a:r>
          </a:p>
          <a:p>
            <a:pPr marL="0" lvl="0" indent="0">
              <a:buNone/>
            </a:pP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it-IT" sz="2400" i="1" dirty="0">
                <a:solidFill>
                  <a:schemeClr val="accent6">
                    <a:lumMod val="50000"/>
                  </a:schemeClr>
                </a:solidFill>
              </a:rPr>
              <a:t>“Il giorno in cui le parole usciranno, io sarò molto contenta, ma non mi metterò a gridare, non ti abbraccerò, non chiamerò altri per sentirti, ti farò un piccolo sorriso e tu saprai che io sono felice per te.”</a:t>
            </a:r>
          </a:p>
          <a:p>
            <a:pPr lvl="0">
              <a:buNone/>
            </a:pP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4" name="Immagine 3" descr="vendi-entusias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86" y="548721"/>
            <a:ext cx="1945758" cy="16174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7761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45E41-F326-4FA0-9A53-22E8ABBE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0" y="2286000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STRATEGIE</a:t>
            </a:r>
          </a:p>
        </p:txBody>
      </p:sp>
    </p:spTree>
    <p:extLst>
      <p:ext uri="{BB962C8B-B14F-4D97-AF65-F5344CB8AC3E}">
        <p14:creationId xmlns:p14="http://schemas.microsoft.com/office/powerpoint/2010/main" val="8599459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26"/>
            <a:ext cx="8229600" cy="4812020"/>
          </a:xfrm>
        </p:spPr>
        <p:txBody>
          <a:bodyPr/>
          <a:lstStyle/>
          <a:p>
            <a:pPr algn="ctr">
              <a:buNone/>
            </a:pPr>
            <a:r>
              <a:rPr lang="it-IT" dirty="0"/>
              <a:t>	</a:t>
            </a: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strategie </a:t>
            </a:r>
          </a:p>
          <a:p>
            <a:pPr algn="ctr">
              <a:buNone/>
            </a:pPr>
            <a:r>
              <a:rPr lang="it-IT" dirty="0">
                <a:solidFill>
                  <a:schemeClr val="bg1"/>
                </a:solidFill>
              </a:rPr>
              <a:t>devono essere volte ad aiutare il ragazzo a gestire l’ansia,</a:t>
            </a: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						     NON A PARLARE!</a:t>
            </a:r>
          </a:p>
          <a:p>
            <a:endParaRPr lang="it-IT" dirty="0"/>
          </a:p>
        </p:txBody>
      </p:sp>
      <p:pic>
        <p:nvPicPr>
          <p:cNvPr id="6" name="Immagine 5" descr="past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28" y="3295698"/>
            <a:ext cx="4391143" cy="292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40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Posizione nella classe</a:t>
            </a:r>
            <a:br>
              <a:rPr lang="it-IT" dirty="0"/>
            </a:br>
            <a:endParaRPr lang="it-IT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675788" y="1417638"/>
            <a:ext cx="6172200" cy="3394469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- «Se sussurro mi senti» - prima fila</a:t>
            </a:r>
          </a:p>
          <a:p>
            <a:pPr lvl="0"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No all’ EFFETTO PUBBLICO</a:t>
            </a:r>
          </a:p>
          <a:p>
            <a:pPr lvl="0"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Vicino alla finestra/cattedra, lontano dalla porta</a:t>
            </a:r>
          </a:p>
          <a:p>
            <a:pPr marL="0" lvl="0" indent="0">
              <a:buNone/>
            </a:pPr>
            <a:endParaRPr lang="it-IT" dirty="0">
              <a:solidFill>
                <a:srgbClr val="FFFFFF"/>
              </a:solidFill>
            </a:endParaRPr>
          </a:p>
          <a:p>
            <a:pPr lvl="0">
              <a:buNone/>
            </a:pPr>
            <a:endParaRPr lang="it-IT" dirty="0">
              <a:solidFill>
                <a:srgbClr val="FFFFFF"/>
              </a:solidFill>
            </a:endParaRPr>
          </a:p>
          <a:p>
            <a:pPr lvl="0">
              <a:buNone/>
            </a:pP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4" name="Immagine 3" descr="clas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833" y="4279354"/>
            <a:ext cx="3112037" cy="22389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61698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Strategie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Symbol" panose="05050102010706020507" pitchFamily="18" charset="2"/>
              <a:buNone/>
            </a:pPr>
            <a:r>
              <a:rPr lang="it-IT" altLang="it-IT" dirty="0"/>
              <a:t>	</a:t>
            </a:r>
            <a:r>
              <a:rPr lang="it-IT" altLang="it-IT" dirty="0" err="1">
                <a:solidFill>
                  <a:srgbClr val="002060"/>
                </a:solidFill>
              </a:rPr>
              <a:t>Circle</a:t>
            </a:r>
            <a:r>
              <a:rPr lang="it-IT" altLang="it-IT" dirty="0">
                <a:solidFill>
                  <a:srgbClr val="002060"/>
                </a:solidFill>
              </a:rPr>
              <a:t> time - Evitare situazioni che alzino il tono emotivo del contesto e creino l’aspettativa di parlare (discussioni in cerchio, “tu che ne pensi?”, autopresentazione)</a:t>
            </a:r>
          </a:p>
          <a:p>
            <a:pPr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Alternativa : disegno</a:t>
            </a:r>
          </a:p>
          <a:p>
            <a:pPr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Se il bambino parla: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it-IT" altLang="it-IT" dirty="0">
                <a:solidFill>
                  <a:srgbClr val="002060"/>
                </a:solidFill>
              </a:rPr>
              <a:t>Solo domande chiuse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it-IT" altLang="it-IT" dirty="0">
                <a:solidFill>
                  <a:srgbClr val="002060"/>
                </a:solidFill>
              </a:rPr>
              <a:t>Poco sul personale/emotivo</a:t>
            </a:r>
          </a:p>
        </p:txBody>
      </p:sp>
      <p:pic>
        <p:nvPicPr>
          <p:cNvPr id="17412" name="Immagine 3" descr="01f1a05053c6242fcfa23075e5b963c1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69" y="3144885"/>
            <a:ext cx="369887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72919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>
                <a:solidFill>
                  <a:srgbClr val="002060"/>
                </a:solidFill>
              </a:rPr>
              <a:t>	Può esservi compromissione del funzionamento sociale e scolastico, anche grave.</a:t>
            </a:r>
          </a:p>
        </p:txBody>
      </p:sp>
      <p:pic>
        <p:nvPicPr>
          <p:cNvPr id="4" name="Immagine 3" descr="mu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67" y="3826975"/>
            <a:ext cx="3991287" cy="229918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chemeClr val="accent1"/>
                </a:solidFill>
              </a:rPr>
              <a:t>Strategie</a:t>
            </a:r>
            <a:br>
              <a:rPr lang="it-IT" altLang="it-IT" dirty="0"/>
            </a:br>
            <a:endParaRPr lang="it-IT" altLang="it-IT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65100" y="1041400"/>
            <a:ext cx="8839200" cy="50895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FFFFFF"/>
                </a:solidFill>
              </a:rPr>
              <a:t>	</a:t>
            </a:r>
            <a:r>
              <a:rPr lang="it-IT" altLang="it-IT" dirty="0">
                <a:solidFill>
                  <a:srgbClr val="002060"/>
                </a:solidFill>
              </a:rPr>
              <a:t>Favorire il lavoro in piccolo gruppo (con attenzione alla composizione del gruppo – concordare in base a intervento fatto da famiglia)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Quando presente inserire l’intermediario verbale</a:t>
            </a:r>
          </a:p>
        </p:txBody>
      </p:sp>
      <p:pic>
        <p:nvPicPr>
          <p:cNvPr id="18436" name="Immagine 3" descr="bimbi-stranieri-in-ita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792412"/>
            <a:ext cx="2936875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614549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Intermediario verbale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70598" y="1600200"/>
            <a:ext cx="8229600" cy="45259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Evitare effetto «bambolotto»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Cercare un passaggio graduale da intermediazione totale a scritto, a verbale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Effetto paguro</a:t>
            </a:r>
          </a:p>
          <a:p>
            <a:pPr marL="0" indent="0">
              <a:buFont typeface="Symbol" panose="05050102010706020507" pitchFamily="18" charset="2"/>
              <a:buNone/>
              <a:defRPr/>
            </a:pPr>
            <a:endParaRPr lang="it-IT" dirty="0"/>
          </a:p>
          <a:p>
            <a:pPr marL="0" indent="0">
              <a:buFont typeface="Symbol" panose="05050102010706020507" pitchFamily="18" charset="2"/>
              <a:buNone/>
              <a:defRPr/>
            </a:pPr>
            <a:endParaRPr lang="it-IT" dirty="0"/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Attenzione all’intermediario – perdita ruolo – crisi</a:t>
            </a: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Meglio più di uno alternato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1946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82" y="2262630"/>
            <a:ext cx="1692203" cy="23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419723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Strategie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r>
              <a:rPr lang="it-IT" sz="1950" dirty="0">
                <a:solidFill>
                  <a:srgbClr val="FFFFFF"/>
                </a:solidFill>
              </a:rPr>
              <a:t>	</a:t>
            </a:r>
            <a:r>
              <a:rPr lang="it-IT" sz="1950" dirty="0">
                <a:solidFill>
                  <a:srgbClr val="002060"/>
                </a:solidFill>
              </a:rPr>
              <a:t>Permettere di utilizzare note scritte 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r>
              <a:rPr lang="it-IT" sz="1950" dirty="0"/>
              <a:t>						</a:t>
            </a:r>
            <a:r>
              <a:rPr lang="it-IT" sz="1950" dirty="0">
                <a:solidFill>
                  <a:srgbClr val="002060"/>
                </a:solidFill>
              </a:rPr>
              <a:t>Trovare segni convenzionali per la routine 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r>
              <a:rPr lang="it-IT" sz="1950" dirty="0">
                <a:solidFill>
                  <a:srgbClr val="002060"/>
                </a:solidFill>
              </a:rPr>
              <a:t>						della classe (appello, toilette)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r>
              <a:rPr lang="it-IT" sz="1950" dirty="0">
                <a:solidFill>
                  <a:srgbClr val="FFFFFF"/>
                </a:solidFill>
              </a:rPr>
              <a:t>	</a:t>
            </a:r>
            <a:r>
              <a:rPr lang="it-IT" sz="1950" dirty="0">
                <a:solidFill>
                  <a:srgbClr val="002060"/>
                </a:solidFill>
              </a:rPr>
              <a:t>				Attenzione ai tempi di risposta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r>
              <a:rPr lang="it-IT" sz="1950" dirty="0">
                <a:solidFill>
                  <a:srgbClr val="002060"/>
                </a:solidFill>
              </a:rPr>
              <a:t>Studiare strategie per le piccole anomalie quotidiane (ingressi ed uscite fuori orario, supplenze, </a:t>
            </a:r>
            <a:r>
              <a:rPr lang="it-IT" sz="1950" dirty="0" err="1">
                <a:solidFill>
                  <a:srgbClr val="002060"/>
                </a:solidFill>
              </a:rPr>
              <a:t>ecc</a:t>
            </a:r>
            <a:r>
              <a:rPr lang="it-IT" sz="1950" dirty="0">
                <a:solidFill>
                  <a:srgbClr val="002060"/>
                </a:solidFill>
              </a:rPr>
              <a:t> …)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endParaRPr lang="it-IT" sz="1950" dirty="0">
              <a:solidFill>
                <a:srgbClr val="FFFFFF"/>
              </a:solidFill>
            </a:endParaRPr>
          </a:p>
        </p:txBody>
      </p:sp>
      <p:pic>
        <p:nvPicPr>
          <p:cNvPr id="20484" name="Immagine 3" descr="media.giuntiscuo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74676"/>
            <a:ext cx="2127250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magine 4" descr="classroom-manag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0" y="2204244"/>
            <a:ext cx="21637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261006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Strategie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Informare tutto il personale della scuola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La «magia» dei supplenti – effetto novità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it-IT" altLang="it-IT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FRUSTRAZIONE DELL’INSEGNANTE</a:t>
            </a:r>
          </a:p>
        </p:txBody>
      </p:sp>
      <p:pic>
        <p:nvPicPr>
          <p:cNvPr id="21508" name="Immagine 3" descr="media.giuntiscuo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2124620"/>
            <a:ext cx="37338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5863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Effetto Novità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75965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Importanza della scelta nel passaggio </a:t>
            </a:r>
          </a:p>
          <a:p>
            <a:pPr marL="0" indent="0">
              <a:lnSpc>
                <a:spcPct val="70000"/>
              </a:lnSpc>
              <a:buFont typeface="Symbol" panose="05050102010706020507" pitchFamily="18" charset="2"/>
              <a:buNone/>
              <a:defRPr/>
            </a:pPr>
            <a:r>
              <a:rPr lang="it-IT" sz="2400" dirty="0">
                <a:solidFill>
                  <a:srgbClr val="002060"/>
                </a:solidFill>
              </a:rPr>
              <a:t> - gruppo classe : mantenere qualche compagno?</a:t>
            </a:r>
          </a:p>
          <a:p>
            <a:pPr>
              <a:lnSpc>
                <a:spcPct val="70000"/>
              </a:lnSpc>
              <a:buFont typeface="Symbol" panose="05050102010706020507" pitchFamily="18" charset="2"/>
              <a:buChar char="-"/>
              <a:defRPr/>
            </a:pPr>
            <a:r>
              <a:rPr lang="it-IT" sz="2400" dirty="0">
                <a:solidFill>
                  <a:srgbClr val="002060"/>
                </a:solidFill>
              </a:rPr>
              <a:t>scuola: tenere una continuità?</a:t>
            </a:r>
          </a:p>
          <a:p>
            <a:pPr marL="0" indent="0">
              <a:lnSpc>
                <a:spcPct val="70000"/>
              </a:lnSpc>
              <a:buFont typeface="Symbol" panose="05050102010706020507" pitchFamily="18" charset="2"/>
              <a:buNone/>
              <a:defRPr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it-IT" sz="2400" dirty="0">
                <a:solidFill>
                  <a:srgbClr val="002060"/>
                </a:solidFill>
              </a:rPr>
              <a:t>Esperienze </a:t>
            </a:r>
            <a:r>
              <a:rPr lang="it-IT" sz="2400" dirty="0" err="1">
                <a:solidFill>
                  <a:srgbClr val="002060"/>
                </a:solidFill>
              </a:rPr>
              <a:t>pre</a:t>
            </a:r>
            <a:r>
              <a:rPr lang="it-IT" sz="2400" dirty="0">
                <a:solidFill>
                  <a:srgbClr val="002060"/>
                </a:solidFill>
              </a:rPr>
              <a:t>-scelta in gruppi nuovi            Etichetta</a:t>
            </a:r>
          </a:p>
          <a:p>
            <a:pPr marL="0" indent="0">
              <a:lnSpc>
                <a:spcPct val="70000"/>
              </a:lnSpc>
              <a:buFont typeface="Symbol" panose="05050102010706020507" pitchFamily="18" charset="2"/>
              <a:buNone/>
              <a:defRPr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lnSpc>
                <a:spcPct val="70000"/>
              </a:lnSpc>
              <a:buFont typeface="Symbol" panose="05050102010706020507" pitchFamily="18" charset="2"/>
              <a:buNone/>
              <a:defRPr/>
            </a:pPr>
            <a:r>
              <a:rPr lang="it-IT" sz="2400" dirty="0">
                <a:solidFill>
                  <a:srgbClr val="002060"/>
                </a:solidFill>
              </a:rPr>
              <a:t>«Posso essere diverso»</a:t>
            </a:r>
          </a:p>
          <a:p>
            <a:pPr marL="0" indent="0">
              <a:lnSpc>
                <a:spcPct val="70000"/>
              </a:lnSpc>
              <a:buFont typeface="Symbol" panose="05050102010706020507" pitchFamily="18" charset="2"/>
              <a:buNone/>
              <a:defRPr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lnSpc>
                <a:spcPct val="70000"/>
              </a:lnSpc>
              <a:buFont typeface="Symbol" panose="05050102010706020507" pitchFamily="18" charset="2"/>
              <a:buNone/>
              <a:defRPr/>
            </a:pPr>
            <a:r>
              <a:rPr lang="it-IT" sz="2400" dirty="0">
                <a:solidFill>
                  <a:srgbClr val="002060"/>
                </a:solidFill>
              </a:rPr>
              <a:t>Nel passaggio:</a:t>
            </a:r>
          </a:p>
          <a:p>
            <a:pPr>
              <a:lnSpc>
                <a:spcPct val="70000"/>
              </a:lnSpc>
              <a:buFont typeface="Symbol" panose="05050102010706020507" pitchFamily="18" charset="2"/>
              <a:buChar char="-"/>
              <a:defRPr/>
            </a:pPr>
            <a:r>
              <a:rPr lang="it-IT" sz="2400" dirty="0">
                <a:solidFill>
                  <a:srgbClr val="002060"/>
                </a:solidFill>
              </a:rPr>
              <a:t>Valutazioni sul raccordo</a:t>
            </a:r>
          </a:p>
          <a:p>
            <a:pPr>
              <a:lnSpc>
                <a:spcPct val="70000"/>
              </a:lnSpc>
              <a:buFont typeface="Symbol" panose="05050102010706020507" pitchFamily="18" charset="2"/>
              <a:buChar char="-"/>
              <a:defRPr/>
            </a:pPr>
            <a:r>
              <a:rPr lang="it-IT" sz="2400" dirty="0">
                <a:solidFill>
                  <a:srgbClr val="002060"/>
                </a:solidFill>
              </a:rPr>
              <a:t>Programmazione primo giorno di scuola</a:t>
            </a: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742360"/>
            <a:ext cx="25971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715000" y="4189413"/>
            <a:ext cx="1143000" cy="109537"/>
          </a:xfrm>
          <a:prstGeom prst="rect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  <p:txBody>
          <a:bodyPr lIns="68580" tIns="34290" rIns="68580" bIns="34290" anchor="ctr" anchorCtr="1"/>
          <a:lstStyle/>
          <a:p>
            <a:pPr algn="ctr"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b="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715000" y="4189413"/>
            <a:ext cx="1143000" cy="21431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algn="ctr"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350" b="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Freccia a destra 1"/>
          <p:cNvSpPr/>
          <p:nvPr/>
        </p:nvSpPr>
        <p:spPr>
          <a:xfrm>
            <a:off x="5281685" y="2961565"/>
            <a:ext cx="375312" cy="2866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88153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/>
          <p:nvPr/>
        </p:nvSpPr>
        <p:spPr>
          <a:xfrm>
            <a:off x="3771900" y="2971800"/>
            <a:ext cx="2820988" cy="900113"/>
          </a:xfrm>
          <a:prstGeom prst="rect">
            <a:avLst/>
          </a:prstGeom>
          <a:noFill/>
          <a:ln cap="flat">
            <a:noFill/>
          </a:ln>
        </p:spPr>
        <p:txBody>
          <a:bodyPr lIns="68580" tIns="34290" rIns="68580" bIns="34290" anchorCtr="1">
            <a:spAutoFit/>
          </a:bodyPr>
          <a:lstStyle/>
          <a:p>
            <a:pPr algn="ctr"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u="sng" kern="0">
                <a:solidFill>
                  <a:srgbClr val="000000"/>
                </a:solidFill>
                <a:latin typeface="Calibri"/>
                <a:ea typeface="Times New Roman"/>
              </a:rPr>
              <a:t>SPAZIO</a:t>
            </a:r>
          </a:p>
          <a:p>
            <a:pPr algn="ctr"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u="sng" kern="0">
                <a:solidFill>
                  <a:srgbClr val="000000"/>
                </a:solidFill>
                <a:latin typeface="Calibri"/>
                <a:ea typeface="Times New Roman"/>
              </a:rPr>
              <a:t> ALLA </a:t>
            </a:r>
          </a:p>
          <a:p>
            <a:pPr algn="ctr"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u="sng" kern="0">
                <a:solidFill>
                  <a:srgbClr val="000000"/>
                </a:solidFill>
                <a:latin typeface="Calibri"/>
                <a:ea typeface="Times New Roman"/>
              </a:rPr>
              <a:t>CREATIVITA’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5772150" y="1200150"/>
            <a:ext cx="3086100" cy="530225"/>
          </a:xfrm>
          <a:prstGeom prst="rect">
            <a:avLst/>
          </a:prstGeom>
          <a:noFill/>
          <a:ln cap="flat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kern="0">
                <a:solidFill>
                  <a:srgbClr val="000000"/>
                </a:solidFill>
                <a:latin typeface="Calibri"/>
                <a:ea typeface="Times New Roman"/>
              </a:rPr>
              <a:t>STRUMENTI MUSICALI, SOFFIO,SUONI, RUMORI</a:t>
            </a:r>
          </a:p>
        </p:txBody>
      </p:sp>
      <p:sp>
        <p:nvSpPr>
          <p:cNvPr id="4" name="Text Box 7"/>
          <p:cNvSpPr txBox="1"/>
          <p:nvPr/>
        </p:nvSpPr>
        <p:spPr>
          <a:xfrm>
            <a:off x="1143000" y="2628900"/>
            <a:ext cx="1943100" cy="530225"/>
          </a:xfrm>
          <a:prstGeom prst="rect">
            <a:avLst/>
          </a:prstGeom>
          <a:noFill/>
          <a:ln cap="flat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kern="0">
                <a:solidFill>
                  <a:srgbClr val="000000"/>
                </a:solidFill>
                <a:latin typeface="Calibri"/>
                <a:ea typeface="Times New Roman"/>
              </a:rPr>
              <a:t>PITTURA, MOVIMENTO, DANZA</a:t>
            </a:r>
          </a:p>
        </p:txBody>
      </p:sp>
      <p:sp>
        <p:nvSpPr>
          <p:cNvPr id="5" name="Text Box 8"/>
          <p:cNvSpPr txBox="1"/>
          <p:nvPr/>
        </p:nvSpPr>
        <p:spPr>
          <a:xfrm>
            <a:off x="6515100" y="3429000"/>
            <a:ext cx="1485900" cy="762000"/>
          </a:xfrm>
          <a:prstGeom prst="rect">
            <a:avLst/>
          </a:prstGeom>
          <a:noFill/>
          <a:ln cap="flat">
            <a:noFill/>
          </a:ln>
        </p:spPr>
        <p:txBody>
          <a:bodyPr lIns="68580" tIns="34290" rIns="68580" bIns="34290" anchorCtr="1">
            <a:spAutoFit/>
          </a:bodyPr>
          <a:lstStyle/>
          <a:p>
            <a:pPr algn="ctr"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kern="0">
                <a:solidFill>
                  <a:srgbClr val="000000"/>
                </a:solidFill>
                <a:latin typeface="Calibri"/>
                <a:ea typeface="Times New Roman"/>
              </a:rPr>
              <a:t>TEATRO, MARIONETTE, MASCHERE</a:t>
            </a:r>
          </a:p>
        </p:txBody>
      </p:sp>
      <p:sp>
        <p:nvSpPr>
          <p:cNvPr id="6" name="Text Box 9"/>
          <p:cNvSpPr txBox="1"/>
          <p:nvPr/>
        </p:nvSpPr>
        <p:spPr>
          <a:xfrm>
            <a:off x="3200400" y="5246688"/>
            <a:ext cx="3257550" cy="760412"/>
          </a:xfrm>
          <a:prstGeom prst="rect">
            <a:avLst/>
          </a:prstGeom>
          <a:noFill/>
          <a:ln cap="flat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kern="0">
                <a:solidFill>
                  <a:srgbClr val="000000"/>
                </a:solidFill>
                <a:latin typeface="Calibri"/>
                <a:ea typeface="Times New Roman"/>
              </a:rPr>
              <a:t>PUPAZZI-PARLANTI, MEZZI INFORMATICI, REGISTRATORI, WALKIE-TALKIE</a:t>
            </a:r>
          </a:p>
        </p:txBody>
      </p:sp>
      <p:graphicFrame>
        <p:nvGraphicFramePr>
          <p:cNvPr id="26631" name="Object 10"/>
          <p:cNvGraphicFramePr>
            <a:graphicFrameLocks noChangeAspect="1"/>
          </p:cNvGraphicFramePr>
          <p:nvPr/>
        </p:nvGraphicFramePr>
        <p:xfrm>
          <a:off x="2943225" y="2541588"/>
          <a:ext cx="1657350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3" imgW="2476190" imgH="1848108" progId="">
                  <p:embed/>
                </p:oleObj>
              </mc:Choice>
              <mc:Fallback>
                <p:oleObj r:id="rId3" imgW="2476190" imgH="1848108" progId="">
                  <p:embed/>
                  <p:pic>
                    <p:nvPicPr>
                      <p:cNvPr id="2663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2541588"/>
                        <a:ext cx="1657350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13"/>
          <p:cNvGraphicFramePr>
            <a:graphicFrameLocks noChangeAspect="1"/>
          </p:cNvGraphicFramePr>
          <p:nvPr/>
        </p:nvGraphicFramePr>
        <p:xfrm>
          <a:off x="3486150" y="1085850"/>
          <a:ext cx="211455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r:id="rId5" imgW="6095238" imgH="3858164" progId="">
                  <p:embed/>
                </p:oleObj>
              </mc:Choice>
              <mc:Fallback>
                <p:oleObj r:id="rId5" imgW="6095238" imgH="3858164" progId="">
                  <p:embed/>
                  <p:pic>
                    <p:nvPicPr>
                      <p:cNvPr id="2663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1085850"/>
                        <a:ext cx="211455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Object 16"/>
          <p:cNvGraphicFramePr>
            <a:graphicFrameLocks noChangeAspect="1"/>
          </p:cNvGraphicFramePr>
          <p:nvPr/>
        </p:nvGraphicFramePr>
        <p:xfrm>
          <a:off x="5943600" y="1771650"/>
          <a:ext cx="1671638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r:id="rId7" imgW="2228571" imgH="2048161" progId="">
                  <p:embed/>
                </p:oleObj>
              </mc:Choice>
              <mc:Fallback>
                <p:oleObj r:id="rId7" imgW="2228571" imgH="2048161" progId="">
                  <p:embed/>
                  <p:pic>
                    <p:nvPicPr>
                      <p:cNvPr id="26633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771650"/>
                        <a:ext cx="1671638" cy="153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17"/>
          <p:cNvGraphicFramePr>
            <a:graphicFrameLocks noChangeAspect="1"/>
          </p:cNvGraphicFramePr>
          <p:nvPr/>
        </p:nvGraphicFramePr>
        <p:xfrm>
          <a:off x="4629150" y="4057650"/>
          <a:ext cx="1771650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r:id="rId9" imgW="2133898" imgH="1409897" progId="">
                  <p:embed/>
                </p:oleObj>
              </mc:Choice>
              <mc:Fallback>
                <p:oleObj r:id="rId9" imgW="2133898" imgH="1409897" progId="">
                  <p:embed/>
                  <p:pic>
                    <p:nvPicPr>
                      <p:cNvPr id="2663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4057650"/>
                        <a:ext cx="1771650" cy="116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Object 18"/>
          <p:cNvGraphicFramePr>
            <a:graphicFrameLocks noChangeAspect="1"/>
          </p:cNvGraphicFramePr>
          <p:nvPr/>
        </p:nvGraphicFramePr>
        <p:xfrm>
          <a:off x="6515100" y="4343400"/>
          <a:ext cx="115728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r:id="rId11" imgW="1542857" imgH="1905266" progId="">
                  <p:embed/>
                </p:oleObj>
              </mc:Choice>
              <mc:Fallback>
                <p:oleObj r:id="rId11" imgW="1542857" imgH="1905266" progId="">
                  <p:embed/>
                  <p:pic>
                    <p:nvPicPr>
                      <p:cNvPr id="26635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4343400"/>
                        <a:ext cx="115728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9"/>
          <p:cNvGraphicFramePr>
            <a:graphicFrameLocks noChangeAspect="1"/>
          </p:cNvGraphicFramePr>
          <p:nvPr/>
        </p:nvGraphicFramePr>
        <p:xfrm>
          <a:off x="1371600" y="1085850"/>
          <a:ext cx="200660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13" imgW="4285714" imgH="2895238" progId="">
                  <p:embed/>
                </p:oleObj>
              </mc:Choice>
              <mc:Fallback>
                <p:oleObj r:id="rId13" imgW="4285714" imgH="2895238" progId="">
                  <p:embed/>
                  <p:pic>
                    <p:nvPicPr>
                      <p:cNvPr id="26636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085850"/>
                        <a:ext cx="200660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20"/>
          <p:cNvGraphicFramePr>
            <a:graphicFrameLocks noChangeAspect="1"/>
          </p:cNvGraphicFramePr>
          <p:nvPr/>
        </p:nvGraphicFramePr>
        <p:xfrm>
          <a:off x="1143000" y="3486150"/>
          <a:ext cx="9175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15" imgW="762106" imgH="1009791" progId="">
                  <p:embed/>
                </p:oleObj>
              </mc:Choice>
              <mc:Fallback>
                <p:oleObj r:id="rId15" imgW="762106" imgH="1009791" progId="">
                  <p:embed/>
                  <p:pic>
                    <p:nvPicPr>
                      <p:cNvPr id="2663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486150"/>
                        <a:ext cx="9175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8" name="Object 21"/>
          <p:cNvGraphicFramePr>
            <a:graphicFrameLocks noChangeAspect="1"/>
          </p:cNvGraphicFramePr>
          <p:nvPr/>
        </p:nvGraphicFramePr>
        <p:xfrm>
          <a:off x="2800350" y="3943350"/>
          <a:ext cx="13208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17" imgW="2142857" imgH="2142857" progId="">
                  <p:embed/>
                </p:oleObj>
              </mc:Choice>
              <mc:Fallback>
                <p:oleObj r:id="rId17" imgW="2142857" imgH="2142857" progId="">
                  <p:embed/>
                  <p:pic>
                    <p:nvPicPr>
                      <p:cNvPr id="2663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3943350"/>
                        <a:ext cx="13208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9" name="Object 22"/>
          <p:cNvGraphicFramePr>
            <a:graphicFrameLocks noChangeAspect="1"/>
          </p:cNvGraphicFramePr>
          <p:nvPr/>
        </p:nvGraphicFramePr>
        <p:xfrm>
          <a:off x="1543050" y="4514850"/>
          <a:ext cx="1371600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r:id="rId19" imgW="1142857" imgH="1066667" progId="">
                  <p:embed/>
                </p:oleObj>
              </mc:Choice>
              <mc:Fallback>
                <p:oleObj r:id="rId19" imgW="1142857" imgH="1066667" progId="">
                  <p:embed/>
                  <p:pic>
                    <p:nvPicPr>
                      <p:cNvPr id="2663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4514850"/>
                        <a:ext cx="1371600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48925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chemeClr val="accent1"/>
                </a:solidFill>
              </a:rPr>
              <a:t>Portare la voce a scuola:  le registrazioni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Con modi e tempi concordati con terapeuta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Registrazione fatta a casa: lettura, domande su comprensione testo, domande personali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Un insegnante alla volta            ASCOLTARE INSIEME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Posizione non frontale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Cosa dire e cosa non dire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Passaggio all’ascolto in piccolo gruppo, poi all’ascolto in classe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Registrare a scuola</a:t>
            </a:r>
          </a:p>
          <a:p>
            <a:pPr>
              <a:lnSpc>
                <a:spcPct val="70000"/>
              </a:lnSpc>
              <a:defRPr/>
            </a:pPr>
            <a:r>
              <a:rPr lang="it-IT" sz="2400" dirty="0">
                <a:solidFill>
                  <a:srgbClr val="002060"/>
                </a:solidFill>
              </a:rPr>
              <a:t>Passaggio alla parola a scuola</a:t>
            </a:r>
          </a:p>
          <a:p>
            <a:pPr>
              <a:lnSpc>
                <a:spcPct val="70000"/>
              </a:lnSpc>
              <a:defRPr/>
            </a:pPr>
            <a:endParaRPr lang="it-IT" sz="2400" dirty="0">
              <a:solidFill>
                <a:srgbClr val="002060"/>
              </a:solidFill>
            </a:endParaRPr>
          </a:p>
          <a:p>
            <a:pPr>
              <a:lnSpc>
                <a:spcPct val="70000"/>
              </a:lnSpc>
              <a:defRPr/>
            </a:pPr>
            <a:r>
              <a:rPr lang="it-IT" sz="2400" dirty="0" err="1">
                <a:solidFill>
                  <a:srgbClr val="002060"/>
                </a:solidFill>
              </a:rPr>
              <a:t>Whats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App</a:t>
            </a:r>
            <a:r>
              <a:rPr lang="it-IT" sz="2400" dirty="0">
                <a:solidFill>
                  <a:srgbClr val="002060"/>
                </a:solidFill>
              </a:rPr>
              <a:t> nuove tecnologie 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it-IT" sz="2400" dirty="0">
                <a:solidFill>
                  <a:srgbClr val="002060"/>
                </a:solidFill>
              </a:rPr>
              <a:t>     in aiuto alla terapia</a:t>
            </a:r>
          </a:p>
          <a:p>
            <a:pPr>
              <a:lnSpc>
                <a:spcPct val="70000"/>
              </a:lnSpc>
              <a:defRPr/>
            </a:pPr>
            <a:endParaRPr lang="it-IT" sz="1950" dirty="0"/>
          </a:p>
        </p:txBody>
      </p:sp>
      <p:pic>
        <p:nvPicPr>
          <p:cNvPr id="2355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99" y="4122738"/>
            <a:ext cx="218598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a destra 1"/>
          <p:cNvSpPr/>
          <p:nvPr/>
        </p:nvSpPr>
        <p:spPr>
          <a:xfrm flipV="1">
            <a:off x="4022674" y="2552131"/>
            <a:ext cx="388961" cy="259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533328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36473"/>
            <a:ext cx="8229600" cy="837599"/>
          </a:xfrm>
        </p:spPr>
        <p:txBody>
          <a:bodyPr/>
          <a:lstStyle/>
          <a:p>
            <a:pPr lvl="0"/>
            <a:r>
              <a:rPr lang="it-IT" dirty="0">
                <a:solidFill>
                  <a:srgbClr val="FF0000"/>
                </a:solidFill>
              </a:rPr>
              <a:t>Inclusione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35974" y="233203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lvl="0">
              <a:buNone/>
            </a:pPr>
            <a:r>
              <a:rPr lang="it-IT" dirty="0">
                <a:solidFill>
                  <a:srgbClr val="002060"/>
                </a:solidFill>
              </a:rPr>
              <a:t>	Favorire la partecipazione a tutte le attività della classe:</a:t>
            </a:r>
          </a:p>
          <a:p>
            <a:pPr lvl="0">
              <a:buNone/>
            </a:pPr>
            <a:endParaRPr lang="it-IT" dirty="0"/>
          </a:p>
          <a:p>
            <a:pPr lvl="0">
              <a:buNone/>
            </a:pPr>
            <a:r>
              <a:rPr lang="it-IT" dirty="0">
                <a:solidFill>
                  <a:srgbClr val="002060"/>
                </a:solidFill>
              </a:rPr>
              <a:t>Fatiche da affrontare:</a:t>
            </a:r>
          </a:p>
          <a:p>
            <a:pPr lvl="0">
              <a:buChar char="-"/>
            </a:pPr>
            <a:r>
              <a:rPr lang="it-IT" dirty="0">
                <a:solidFill>
                  <a:srgbClr val="002060"/>
                </a:solidFill>
              </a:rPr>
              <a:t>Educazione motoria</a:t>
            </a:r>
          </a:p>
          <a:p>
            <a:pPr lvl="0">
              <a:buChar char="-"/>
            </a:pPr>
            <a:r>
              <a:rPr lang="it-IT" dirty="0">
                <a:solidFill>
                  <a:srgbClr val="002060"/>
                </a:solidFill>
              </a:rPr>
              <a:t>Intervallo</a:t>
            </a:r>
          </a:p>
          <a:p>
            <a:pPr lvl="0">
              <a:buChar char="-"/>
            </a:pPr>
            <a:r>
              <a:rPr lang="it-IT" dirty="0">
                <a:solidFill>
                  <a:srgbClr val="002060"/>
                </a:solidFill>
              </a:rPr>
              <a:t>Recite</a:t>
            </a:r>
          </a:p>
          <a:p>
            <a:pPr lvl="0">
              <a:buChar char="-"/>
            </a:pPr>
            <a:r>
              <a:rPr lang="it-IT" dirty="0">
                <a:solidFill>
                  <a:srgbClr val="002060"/>
                </a:solidFill>
              </a:rPr>
              <a:t>Gite scolastiche</a:t>
            </a:r>
          </a:p>
          <a:p>
            <a:pPr marL="0" indent="0">
              <a:buNone/>
            </a:pPr>
            <a:endParaRPr lang="it-IT" dirty="0"/>
          </a:p>
          <a:p>
            <a:pPr lvl="0" algn="ctr">
              <a:buNone/>
            </a:pPr>
            <a:endParaRPr lang="it-IT" dirty="0"/>
          </a:p>
        </p:txBody>
      </p:sp>
      <p:pic>
        <p:nvPicPr>
          <p:cNvPr id="4" name="Immagine 3" descr="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95" y="4415009"/>
            <a:ext cx="2874105" cy="24429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0" y="1002890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«…il tentativo di rispettare le necessità o esigenze di tutti, progettando ed organizzando gli ambienti di apprendimento e le attività, in modo da permettere a ciascuno di partecipare alla vita di classe ed all’apprendimento, nella maniera più attiva, autonoma ed utile possibile (per </a:t>
            </a:r>
            <a:r>
              <a:rPr lang="it-IT" sz="20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sè</a:t>
            </a:r>
            <a:r>
              <a:rPr lang="it-IT" sz="20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e per gli altri)».</a:t>
            </a:r>
          </a:p>
          <a:p>
            <a:pPr algn="ctr"/>
            <a:endParaRPr lang="it-IT" sz="2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algn="ctr"/>
            <a:endParaRPr lang="it-IT" sz="20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588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Strategie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Nelle verifiche e valutazioni</a:t>
            </a:r>
          </a:p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	evitare prove a tempo</a:t>
            </a:r>
          </a:p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	evitare prove troppo aperte</a:t>
            </a:r>
          </a:p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	dare indicazioni dettagliate e sincerarsi sempre che abbia compreso la consegna (non può chiedere spiegazioni!)</a:t>
            </a:r>
          </a:p>
          <a:p>
            <a:pPr>
              <a:buFont typeface="Symbol" panose="05050102010706020507" pitchFamily="18" charset="2"/>
              <a:buNone/>
            </a:pPr>
            <a:r>
              <a:rPr lang="it-IT" altLang="it-IT" dirty="0">
                <a:solidFill>
                  <a:srgbClr val="002060"/>
                </a:solidFill>
              </a:rPr>
              <a:t>	introdurre le prove con una gradualità di difficoltà e con una “partenza facilitata”</a:t>
            </a:r>
          </a:p>
        </p:txBody>
      </p:sp>
      <p:pic>
        <p:nvPicPr>
          <p:cNvPr id="36868" name="Immagine 3" descr="esame_di_stat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23" y="221386"/>
            <a:ext cx="2392718" cy="257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777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</a:rPr>
              <a:t>Strategie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Strumenti compensativi e dispensativi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interrogazioni scritte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esonero dalla L2 orale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uso di registrazioni</a:t>
            </a: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uso di </a:t>
            </a:r>
            <a:r>
              <a:rPr lang="it-IT" dirty="0" err="1">
                <a:solidFill>
                  <a:srgbClr val="002060"/>
                </a:solidFill>
              </a:rPr>
              <a:t>power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point</a:t>
            </a: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Lavori in gruppo preferibilmente in una</a:t>
            </a: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      zona «defilata» della classe</a:t>
            </a:r>
          </a:p>
          <a:p>
            <a:pPr marL="0" indent="0">
              <a:buFont typeface="Symbol" panose="05050102010706020507" pitchFamily="18" charset="2"/>
              <a:buNone/>
              <a:defRPr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Font typeface="Symbol" panose="05050102010706020507" pitchFamily="18" charset="2"/>
              <a:buNone/>
              <a:defRPr/>
            </a:pPr>
            <a:endParaRPr lang="it-IT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dirty="0">
                <a:solidFill>
                  <a:srgbClr val="002060"/>
                </a:solidFill>
              </a:rPr>
              <a:t>Prevedere una figura di supporto per le </a:t>
            </a:r>
          </a:p>
          <a:p>
            <a:pPr marL="0" indent="0">
              <a:buFont typeface="Symbol" panose="05050102010706020507" pitchFamily="18" charset="2"/>
              <a:buNone/>
              <a:defRPr/>
            </a:pPr>
            <a:r>
              <a:rPr lang="it-IT" dirty="0">
                <a:solidFill>
                  <a:srgbClr val="002060"/>
                </a:solidFill>
              </a:rPr>
              <a:t>attività che non sono svolte nell’istituto come stage e alternanza   scuola/lavoro</a:t>
            </a:r>
          </a:p>
          <a:p>
            <a:pPr>
              <a:buFont typeface="Symbol" panose="05050102010706020507" pitchFamily="18" charset="2"/>
              <a:buNone/>
              <a:defRPr/>
            </a:pPr>
            <a:endParaRPr lang="it-IT" dirty="0"/>
          </a:p>
        </p:txBody>
      </p:sp>
      <p:pic>
        <p:nvPicPr>
          <p:cNvPr id="37892" name="Immagine 3" descr="6-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44675"/>
            <a:ext cx="323215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15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solidFill>
                  <a:srgbClr val="002060"/>
                </a:solidFill>
              </a:rPr>
              <a:t>	L’incapacità di parlare non è dovuta al fatto che non si conosce una lingua, o non si è a proprio agio con il tipo di linguaggio richiesto dalla comunicazione sociale</a:t>
            </a:r>
          </a:p>
        </p:txBody>
      </p:sp>
    </p:spTree>
    <p:extLst>
      <p:ext uri="{BB962C8B-B14F-4D97-AF65-F5344CB8AC3E}">
        <p14:creationId xmlns:p14="http://schemas.microsoft.com/office/powerpoint/2010/main" val="35013328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439863" y="1106488"/>
          <a:ext cx="3154362" cy="210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3" imgW="6076190" imgH="4057143" progId="">
                  <p:embed/>
                </p:oleObj>
              </mc:Choice>
              <mc:Fallback>
                <p:oleObj r:id="rId3" imgW="6076190" imgH="4057143" progId="">
                  <p:embed/>
                  <p:pic>
                    <p:nvPicPr>
                      <p:cNvPr id="296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863" y="1106488"/>
                        <a:ext cx="3154362" cy="210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4"/>
          <p:cNvGraphicFramePr>
            <a:graphicFrameLocks noChangeAspect="1"/>
          </p:cNvGraphicFramePr>
          <p:nvPr/>
        </p:nvGraphicFramePr>
        <p:xfrm>
          <a:off x="3708400" y="3752850"/>
          <a:ext cx="1963738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r:id="rId5" imgW="2619048" imgH="1743318" progId="">
                  <p:embed/>
                </p:oleObj>
              </mc:Choice>
              <mc:Fallback>
                <p:oleObj r:id="rId5" imgW="2619048" imgH="1743318" progId="">
                  <p:embed/>
                  <p:pic>
                    <p:nvPicPr>
                      <p:cNvPr id="2969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752850"/>
                        <a:ext cx="1963738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3"/>
          <p:cNvGraphicFramePr>
            <a:graphicFrameLocks noChangeAspect="1"/>
          </p:cNvGraphicFramePr>
          <p:nvPr/>
        </p:nvGraphicFramePr>
        <p:xfrm>
          <a:off x="5821363" y="2552700"/>
          <a:ext cx="1236662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Bitmap Image" r:id="rId7" imgW="3095238" imgH="4638095" progId="PBrush">
                  <p:embed/>
                </p:oleObj>
              </mc:Choice>
              <mc:Fallback>
                <p:oleObj name="Bitmap Image" r:id="rId7" imgW="3095238" imgH="4638095" progId="PBrush">
                  <p:embed/>
                  <p:pic>
                    <p:nvPicPr>
                      <p:cNvPr id="297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363" y="2552700"/>
                        <a:ext cx="1236662" cy="185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7"/>
          <p:cNvGraphicFramePr>
            <a:graphicFrameLocks noChangeAspect="1"/>
          </p:cNvGraphicFramePr>
          <p:nvPr/>
        </p:nvGraphicFramePr>
        <p:xfrm>
          <a:off x="5381625" y="4576763"/>
          <a:ext cx="179387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Bitmap Image" r:id="rId9" imgW="2390476" imgH="1914286" progId="PBrush">
                  <p:embed/>
                </p:oleObj>
              </mc:Choice>
              <mc:Fallback>
                <p:oleObj name="Bitmap Image" r:id="rId9" imgW="2390476" imgH="1914286" progId="PBrush">
                  <p:embed/>
                  <p:pic>
                    <p:nvPicPr>
                      <p:cNvPr id="2970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4576763"/>
                        <a:ext cx="179387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4689475" y="1109663"/>
            <a:ext cx="3744841" cy="561692"/>
          </a:xfrm>
          <a:prstGeom prst="rect">
            <a:avLst/>
          </a:prstGeom>
          <a:noFill/>
          <a:ln cap="flat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kern="0" dirty="0">
                <a:solidFill>
                  <a:srgbClr val="C55A11"/>
                </a:solidFill>
                <a:latin typeface="Calibri"/>
              </a:rPr>
              <a:t>« FATTORE TEMPO »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37982" y="5441950"/>
            <a:ext cx="2992793" cy="438582"/>
          </a:xfrm>
          <a:prstGeom prst="rect">
            <a:avLst/>
          </a:prstGeom>
          <a:noFill/>
          <a:ln cap="flat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800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kern="0" dirty="0">
                <a:solidFill>
                  <a:srgbClr val="C55A11"/>
                </a:solidFill>
                <a:latin typeface="Calibri"/>
              </a:rPr>
              <a:t>« FATTORE UNICITA’»</a:t>
            </a:r>
          </a:p>
        </p:txBody>
      </p:sp>
    </p:spTree>
    <p:extLst>
      <p:ext uri="{BB962C8B-B14F-4D97-AF65-F5344CB8AC3E}">
        <p14:creationId xmlns:p14="http://schemas.microsoft.com/office/powerpoint/2010/main" val="3422360439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copertina jpeg non ancora definitiva -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6" y="189393"/>
            <a:ext cx="3931334" cy="48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5667432"/>
            <a:ext cx="901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6">
                    <a:lumMod val="75000"/>
                  </a:schemeClr>
                </a:solidFill>
              </a:rPr>
              <a:t>federica.trivelli@gmail.com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1385887" y="4028485"/>
            <a:ext cx="4088496" cy="293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 rot="20515999">
            <a:off x="4480218" y="1946666"/>
            <a:ext cx="4339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002060"/>
                </a:solidFill>
                <a:latin typeface="Lucida Handwriting" panose="03010101010101010101" pitchFamily="66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26966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6"/>
          <p:cNvSpPr txBox="1">
            <a:spLocks noChangeArrowheads="1"/>
          </p:cNvSpPr>
          <p:nvPr/>
        </p:nvSpPr>
        <p:spPr bwMode="auto">
          <a:xfrm>
            <a:off x="457199" y="1812289"/>
            <a:ext cx="855617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C00000"/>
                </a:solidFill>
                <a:latin typeface="+mn-lt"/>
              </a:rPr>
              <a:t>Disturbi della comunicazione</a:t>
            </a:r>
            <a:endParaRPr lang="it-IT" altLang="ja-JP" sz="24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C00000"/>
                </a:solidFill>
                <a:latin typeface="+mn-lt"/>
              </a:rPr>
              <a:t>Disturbi del </a:t>
            </a:r>
            <a:r>
              <a:rPr lang="it-IT" altLang="it-IT" sz="2400" dirty="0" err="1">
                <a:solidFill>
                  <a:srgbClr val="C00000"/>
                </a:solidFill>
                <a:latin typeface="+mn-lt"/>
              </a:rPr>
              <a:t>neurosviluppo</a:t>
            </a:r>
            <a:r>
              <a:rPr lang="it-IT" altLang="it-IT" sz="2400" dirty="0">
                <a:solidFill>
                  <a:srgbClr val="C00000"/>
                </a:solidFill>
                <a:latin typeface="+mn-lt"/>
              </a:rPr>
              <a:t>, schizofrenia e altri disturbi psicotici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C00000"/>
                </a:solidFill>
                <a:latin typeface="+mn-lt"/>
              </a:rPr>
              <a:t>Disturbo d</a:t>
            </a:r>
            <a:r>
              <a:rPr lang="ja-JP" altLang="it-IT" sz="2400" dirty="0">
                <a:solidFill>
                  <a:srgbClr val="C00000"/>
                </a:solidFill>
                <a:latin typeface="+mn-lt"/>
              </a:rPr>
              <a:t>’</a:t>
            </a:r>
            <a:r>
              <a:rPr lang="it-IT" altLang="ja-JP" sz="2400" dirty="0">
                <a:solidFill>
                  <a:srgbClr val="C00000"/>
                </a:solidFill>
                <a:latin typeface="+mn-lt"/>
              </a:rPr>
              <a:t>ansia sociale (fobia sociale)</a:t>
            </a:r>
            <a:endParaRPr lang="it-IT" altLang="it-IT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269" name="CasellaDiTesto 7"/>
          <p:cNvSpPr txBox="1">
            <a:spLocks noChangeArrowheads="1"/>
          </p:cNvSpPr>
          <p:nvPr/>
        </p:nvSpPr>
        <p:spPr bwMode="auto">
          <a:xfrm>
            <a:off x="2710543" y="4272417"/>
            <a:ext cx="52822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Altri disturbi d</a:t>
            </a:r>
            <a:r>
              <a:rPr lang="ja-JP" altLang="it-IT" sz="2400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’</a:t>
            </a:r>
            <a:r>
              <a:rPr lang="it-IT" altLang="ja-JP" sz="2400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ansia,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ja-JP" sz="2400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leggeri comportamenti oppositivi,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ja-JP" sz="2400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Lievi ritardi o disturbi comunicazione</a:t>
            </a:r>
            <a:endParaRPr lang="it-IT" altLang="it-IT" sz="2400" dirty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11270" name="CasellaDiTesto 8"/>
          <p:cNvSpPr txBox="1">
            <a:spLocks noChangeArrowheads="1"/>
          </p:cNvSpPr>
          <p:nvPr/>
        </p:nvSpPr>
        <p:spPr bwMode="auto">
          <a:xfrm>
            <a:off x="8027988" y="5300663"/>
            <a:ext cx="681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100">
                <a:latin typeface="Constantia" panose="02030602050306030303" pitchFamily="18" charset="0"/>
              </a:rPr>
              <a:t>DSM - 5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DIAGNOSI</a:t>
            </a:r>
            <a:r>
              <a:rPr lang="it-IT" dirty="0">
                <a:solidFill>
                  <a:srgbClr val="C00000"/>
                </a:solidFill>
              </a:rPr>
              <a:t> DIFFERENZIALE </a:t>
            </a:r>
            <a:r>
              <a:rPr lang="it-IT" dirty="0">
                <a:solidFill>
                  <a:schemeClr val="bg1"/>
                </a:solidFill>
              </a:rPr>
              <a:t>E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COMORBIDITA’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</a:rPr>
              <a:t>CARATTERISTICHE CLINICHE</a:t>
            </a:r>
          </a:p>
        </p:txBody>
      </p:sp>
      <p:sp>
        <p:nvSpPr>
          <p:cNvPr id="15363" name="CasellaDiTesto 3"/>
          <p:cNvSpPr txBox="1">
            <a:spLocks noChangeArrowheads="1"/>
          </p:cNvSpPr>
          <p:nvPr/>
        </p:nvSpPr>
        <p:spPr bwMode="auto">
          <a:xfrm>
            <a:off x="1682750" y="1953759"/>
            <a:ext cx="7004050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it-IT" alt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Impossibilità di parlare</a:t>
            </a:r>
          </a:p>
          <a:p>
            <a:pPr eaLnBrk="1" hangingPunct="1">
              <a:spcAft>
                <a:spcPts val="600"/>
              </a:spcAft>
            </a:pPr>
            <a:r>
              <a:rPr lang="it-IT" alt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Mimica inespressiva</a:t>
            </a:r>
          </a:p>
          <a:p>
            <a:pPr eaLnBrk="1" hangingPunct="1">
              <a:spcAft>
                <a:spcPts val="600"/>
              </a:spcAft>
            </a:pPr>
            <a:r>
              <a:rPr lang="it-IT" alt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Paralisi motoria </a:t>
            </a:r>
          </a:p>
          <a:p>
            <a:pPr eaLnBrk="1" hangingPunct="1">
              <a:spcAft>
                <a:spcPts val="600"/>
              </a:spcAft>
            </a:pPr>
            <a:r>
              <a:rPr lang="it-IT" alt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Povertà espressiva </a:t>
            </a:r>
            <a:r>
              <a:rPr lang="it-IT" alt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(disegni temi)</a:t>
            </a:r>
          </a:p>
          <a:p>
            <a:pPr eaLnBrk="1" hangingPunct="1">
              <a:spcAft>
                <a:spcPts val="600"/>
              </a:spcAft>
            </a:pPr>
            <a:endParaRPr lang="it-IT" altLang="it-IT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it-IT" alt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Difficoltà a scrivere </a:t>
            </a:r>
          </a:p>
          <a:p>
            <a:pPr eaLnBrk="1" hangingPunct="1">
              <a:spcAft>
                <a:spcPts val="600"/>
              </a:spcAft>
            </a:pPr>
            <a:r>
              <a:rPr lang="it-IT" altLang="it-IT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Produzione grafica caratteristica</a:t>
            </a:r>
          </a:p>
          <a:p>
            <a:pPr eaLnBrk="1" hangingPunct="1">
              <a:spcAft>
                <a:spcPts val="600"/>
              </a:spcAft>
            </a:pPr>
            <a:endParaRPr lang="it-IT" altLang="it-IT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it-IT" altLang="it-IT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it-IT" altLang="it-IT" dirty="0">
              <a:latin typeface="Century Gothic" panose="020B0502020202020204" pitchFamily="34" charset="0"/>
            </a:endParaRPr>
          </a:p>
        </p:txBody>
      </p:sp>
      <p:sp>
        <p:nvSpPr>
          <p:cNvPr id="5" name="Freccia a destra con strisce 4"/>
          <p:cNvSpPr/>
          <p:nvPr/>
        </p:nvSpPr>
        <p:spPr>
          <a:xfrm>
            <a:off x="971550" y="3284538"/>
            <a:ext cx="511175" cy="341312"/>
          </a:xfrm>
          <a:prstGeom prst="stripedRightArrow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Freccia a destra con strisce 5"/>
          <p:cNvSpPr/>
          <p:nvPr/>
        </p:nvSpPr>
        <p:spPr>
          <a:xfrm>
            <a:off x="971550" y="2060575"/>
            <a:ext cx="511175" cy="341313"/>
          </a:xfrm>
          <a:prstGeom prst="stripedRightArrow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Freccia a destra con strisce 6"/>
          <p:cNvSpPr/>
          <p:nvPr/>
        </p:nvSpPr>
        <p:spPr>
          <a:xfrm>
            <a:off x="971550" y="2636838"/>
            <a:ext cx="511175" cy="341312"/>
          </a:xfrm>
          <a:prstGeom prst="stripedRightArrow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Freccia a destra con strisce 7"/>
          <p:cNvSpPr/>
          <p:nvPr/>
        </p:nvSpPr>
        <p:spPr>
          <a:xfrm>
            <a:off x="971550" y="3763962"/>
            <a:ext cx="511175" cy="339725"/>
          </a:xfrm>
          <a:prstGeom prst="stripedRightArrow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Freccia a destra con strisce 8"/>
          <p:cNvSpPr/>
          <p:nvPr/>
        </p:nvSpPr>
        <p:spPr>
          <a:xfrm>
            <a:off x="971550" y="4882202"/>
            <a:ext cx="511175" cy="341313"/>
          </a:xfrm>
          <a:prstGeom prst="stripedRightArrow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Freccia a destra con strisce 9"/>
          <p:cNvSpPr/>
          <p:nvPr/>
        </p:nvSpPr>
        <p:spPr>
          <a:xfrm>
            <a:off x="971549" y="5504118"/>
            <a:ext cx="511175" cy="339725"/>
          </a:xfrm>
          <a:prstGeom prst="stripedRightArrow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8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Forte">
      <a:dk1>
        <a:srgbClr val="FFFFFF"/>
      </a:dk1>
      <a:lt1>
        <a:srgbClr val="000000"/>
      </a:lt1>
      <a:dk2>
        <a:srgbClr val="292828"/>
      </a:dk2>
      <a:lt2>
        <a:srgbClr val="DEDEDE"/>
      </a:lt2>
      <a:accent1>
        <a:srgbClr val="C70F0C"/>
      </a:accent1>
      <a:accent2>
        <a:srgbClr val="DD6B0D"/>
      </a:accent2>
      <a:accent3>
        <a:srgbClr val="FAA700"/>
      </a:accent3>
      <a:accent4>
        <a:srgbClr val="93E50D"/>
      </a:accent4>
      <a:accent5>
        <a:srgbClr val="17C7BA"/>
      </a:accent5>
      <a:accent6>
        <a:srgbClr val="0A96E4"/>
      </a:accent6>
      <a:hlink>
        <a:srgbClr val="8F3BED"/>
      </a:hlink>
      <a:folHlink>
        <a:srgbClr val="C29E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Forte">
      <a:dk1>
        <a:srgbClr val="FFFFFF"/>
      </a:dk1>
      <a:lt1>
        <a:srgbClr val="000000"/>
      </a:lt1>
      <a:dk2>
        <a:srgbClr val="292828"/>
      </a:dk2>
      <a:lt2>
        <a:srgbClr val="DEDEDE"/>
      </a:lt2>
      <a:accent1>
        <a:srgbClr val="C70F0C"/>
      </a:accent1>
      <a:accent2>
        <a:srgbClr val="DD6B0D"/>
      </a:accent2>
      <a:accent3>
        <a:srgbClr val="FAA700"/>
      </a:accent3>
      <a:accent4>
        <a:srgbClr val="93E50D"/>
      </a:accent4>
      <a:accent5>
        <a:srgbClr val="17C7BA"/>
      </a:accent5>
      <a:accent6>
        <a:srgbClr val="0A96E4"/>
      </a:accent6>
      <a:hlink>
        <a:srgbClr val="8F3BED"/>
      </a:hlink>
      <a:folHlink>
        <a:srgbClr val="C29E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Forte">
      <a:dk1>
        <a:srgbClr val="FFFFFF"/>
      </a:dk1>
      <a:lt1>
        <a:srgbClr val="000000"/>
      </a:lt1>
      <a:dk2>
        <a:srgbClr val="292828"/>
      </a:dk2>
      <a:lt2>
        <a:srgbClr val="DEDEDE"/>
      </a:lt2>
      <a:accent1>
        <a:srgbClr val="C70F0C"/>
      </a:accent1>
      <a:accent2>
        <a:srgbClr val="DD6B0D"/>
      </a:accent2>
      <a:accent3>
        <a:srgbClr val="FAA700"/>
      </a:accent3>
      <a:accent4>
        <a:srgbClr val="93E50D"/>
      </a:accent4>
      <a:accent5>
        <a:srgbClr val="17C7BA"/>
      </a:accent5>
      <a:accent6>
        <a:srgbClr val="0A96E4"/>
      </a:accent6>
      <a:hlink>
        <a:srgbClr val="8F3BED"/>
      </a:hlink>
      <a:folHlink>
        <a:srgbClr val="C29E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Forte">
      <a:dk1>
        <a:srgbClr val="FFFFFF"/>
      </a:dk1>
      <a:lt1>
        <a:srgbClr val="000000"/>
      </a:lt1>
      <a:dk2>
        <a:srgbClr val="292828"/>
      </a:dk2>
      <a:lt2>
        <a:srgbClr val="DEDEDE"/>
      </a:lt2>
      <a:accent1>
        <a:srgbClr val="C70F0C"/>
      </a:accent1>
      <a:accent2>
        <a:srgbClr val="DD6B0D"/>
      </a:accent2>
      <a:accent3>
        <a:srgbClr val="FAA700"/>
      </a:accent3>
      <a:accent4>
        <a:srgbClr val="93E50D"/>
      </a:accent4>
      <a:accent5>
        <a:srgbClr val="17C7BA"/>
      </a:accent5>
      <a:accent6>
        <a:srgbClr val="0A96E4"/>
      </a:accent6>
      <a:hlink>
        <a:srgbClr val="8F3BED"/>
      </a:hlink>
      <a:folHlink>
        <a:srgbClr val="C29E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3019</Words>
  <Application>Microsoft Office PowerPoint</Application>
  <PresentationFormat>Presentazione su schermo (4:3)</PresentationFormat>
  <Paragraphs>560</Paragraphs>
  <Slides>71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71</vt:i4>
      </vt:variant>
    </vt:vector>
  </HeadingPairs>
  <TitlesOfParts>
    <vt:vector size="90" baseType="lpstr">
      <vt:lpstr>Arial</vt:lpstr>
      <vt:lpstr>Bodoni MT Black</vt:lpstr>
      <vt:lpstr>Calibri</vt:lpstr>
      <vt:lpstr>Century Gothic</vt:lpstr>
      <vt:lpstr>Comic Sans MS</vt:lpstr>
      <vt:lpstr>Constantia</vt:lpstr>
      <vt:lpstr>Lucida Handwriting</vt:lpstr>
      <vt:lpstr>Symbol</vt:lpstr>
      <vt:lpstr>Times New Roman</vt:lpstr>
      <vt:lpstr>Wingdings 2</vt:lpstr>
      <vt:lpstr>Office Theme</vt:lpstr>
      <vt:lpstr>1_Office Theme</vt:lpstr>
      <vt:lpstr>2_Office Theme</vt:lpstr>
      <vt:lpstr>3_Office Theme</vt:lpstr>
      <vt:lpstr>4_Office Theme</vt:lpstr>
      <vt:lpstr>3_Struttura predefinita</vt:lpstr>
      <vt:lpstr>5_Office Theme</vt:lpstr>
      <vt:lpstr>Bitmap Image</vt:lpstr>
      <vt:lpstr>Chart</vt:lpstr>
      <vt:lpstr>Presentazione standard di PowerPoint</vt:lpstr>
      <vt:lpstr>Presentazione standard di PowerPoint</vt:lpstr>
      <vt:lpstr>Mutismo Selettivo</vt:lpstr>
      <vt:lpstr>Mutismo Selettivo</vt:lpstr>
      <vt:lpstr>Presentazione standard di PowerPoint</vt:lpstr>
      <vt:lpstr>Presentazione standard di PowerPoint</vt:lpstr>
      <vt:lpstr>Presentazione standard di PowerPoint</vt:lpstr>
      <vt:lpstr> DIAGNOSI DIFFERENZIALE E COMORBIDITA’ </vt:lpstr>
      <vt:lpstr>CARATTERISTICHE CLINICHE</vt:lpstr>
      <vt:lpstr>Presentazione standard di PowerPoint</vt:lpstr>
      <vt:lpstr> CARATTERISTICHE COLLEGATE A CULTURA E GENERE </vt:lpstr>
      <vt:lpstr> CARATTERISTICHE COLLEGATE A CULTURA E GENERE </vt:lpstr>
      <vt:lpstr>Presentazione standard di PowerPoint</vt:lpstr>
      <vt:lpstr>ICD - 10</vt:lpstr>
      <vt:lpstr>Presentazione standard di PowerPoint</vt:lpstr>
      <vt:lpstr> L’ANSIA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Paura &amp; Evitamento </vt:lpstr>
      <vt:lpstr>Presentazione standard di PowerPoint</vt:lpstr>
      <vt:lpstr>Presentazione standard di PowerPoint</vt:lpstr>
      <vt:lpstr>ATTENZIONE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NELLA PRATICA CLINICA 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BAMBINI VENGONO «VISTI» PROPRIO A CAUSA DELLA STRATEGIA MESSA IN ATTO  PER DIFENDERSI DA UN’ATTIVAZIONE EMOTIVA ECCESSIVAMENTE INTENSA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INFLUENZA DELL’ANSIA  SUGLI ASPETTI COGNITIVI E PRESTAZIONALI </vt:lpstr>
      <vt:lpstr>Presentazione standard di PowerPoint</vt:lpstr>
      <vt:lpstr>Il primo passo:  un’accurata valutazione clinica</vt:lpstr>
      <vt:lpstr>Presentazione standard di PowerPoint</vt:lpstr>
      <vt:lpstr>Impatto dell’ansia sugli aspetti cognitivi </vt:lpstr>
      <vt:lpstr>Impatto dell’ansia sugli aspetti cognitivi </vt:lpstr>
      <vt:lpstr>Il lavoro di rete (terapia-scuola-genitori)</vt:lpstr>
      <vt:lpstr>COMUNICAZIONE  Onestà</vt:lpstr>
      <vt:lpstr>LE STRATEGIE</vt:lpstr>
      <vt:lpstr>Presentazione standard di PowerPoint</vt:lpstr>
      <vt:lpstr>Posizione nella classe </vt:lpstr>
      <vt:lpstr>Strategie</vt:lpstr>
      <vt:lpstr>Strategie </vt:lpstr>
      <vt:lpstr>Intermediario verbale</vt:lpstr>
      <vt:lpstr>Strategie</vt:lpstr>
      <vt:lpstr>Strategie</vt:lpstr>
      <vt:lpstr>Effetto Novità</vt:lpstr>
      <vt:lpstr>Presentazione standard di PowerPoint</vt:lpstr>
      <vt:lpstr>Portare la voce a scuola:  le registrazioni</vt:lpstr>
      <vt:lpstr>Inclusione</vt:lpstr>
      <vt:lpstr>Strategie</vt:lpstr>
      <vt:lpstr>Strategie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Prometeo</dc:title>
  <dc:creator>Simona Ius</dc:creator>
  <cp:lastModifiedBy>federica trivelli</cp:lastModifiedBy>
  <cp:revision>227</cp:revision>
  <dcterms:created xsi:type="dcterms:W3CDTF">2015-10-24T07:31:14Z</dcterms:created>
  <dcterms:modified xsi:type="dcterms:W3CDTF">2022-05-02T09:17:37Z</dcterms:modified>
</cp:coreProperties>
</file>